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57" r:id="rId1"/>
    <p:sldMasterId id="2147483670" r:id="rId2"/>
  </p:sldMasterIdLst>
  <p:notesMasterIdLst>
    <p:notesMasterId r:id="rId22"/>
  </p:notesMasterIdLst>
  <p:handoutMasterIdLst>
    <p:handoutMasterId r:id="rId23"/>
  </p:handoutMasterIdLst>
  <p:sldIdLst>
    <p:sldId id="295" r:id="rId3"/>
    <p:sldId id="275" r:id="rId4"/>
    <p:sldId id="310" r:id="rId5"/>
    <p:sldId id="311" r:id="rId6"/>
    <p:sldId id="298" r:id="rId7"/>
    <p:sldId id="301" r:id="rId8"/>
    <p:sldId id="313" r:id="rId9"/>
    <p:sldId id="307" r:id="rId10"/>
    <p:sldId id="300" r:id="rId11"/>
    <p:sldId id="299" r:id="rId12"/>
    <p:sldId id="316" r:id="rId13"/>
    <p:sldId id="278" r:id="rId14"/>
    <p:sldId id="308" r:id="rId15"/>
    <p:sldId id="303" r:id="rId16"/>
    <p:sldId id="318" r:id="rId17"/>
    <p:sldId id="283" r:id="rId18"/>
    <p:sldId id="284" r:id="rId19"/>
    <p:sldId id="315" r:id="rId20"/>
    <p:sldId id="317" r:id="rId21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EF3340"/>
    <a:srgbClr val="1809DD"/>
    <a:srgbClr val="808080"/>
    <a:srgbClr val="828484"/>
    <a:srgbClr val="10069F"/>
    <a:srgbClr val="182F7D"/>
    <a:srgbClr val="1A3692"/>
    <a:srgbClr val="172C72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765" autoAdjust="0"/>
  </p:normalViewPr>
  <p:slideViewPr>
    <p:cSldViewPr snapToGrid="0" snapToObjects="1">
      <p:cViewPr varScale="1">
        <p:scale>
          <a:sx n="107" d="100"/>
          <a:sy n="107" d="100"/>
        </p:scale>
        <p:origin x="9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framaforms.org/candidature-pour-une-mobilite-detudes-internationale-depart-a-lannee-ou-au-semestre-2021-2022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framaforms.org/candidature-pour-une-mobilite-detudes-internationale-depart-a-lannee-ou-au-semestre-2021-202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2A591-8451-49E3-82A7-BBB44FAF4601}" type="doc">
      <dgm:prSet loTypeId="urn:microsoft.com/office/officeart/2005/8/layout/hProcess9" loCatId="process" qsTypeId="urn:microsoft.com/office/officeart/2005/8/quickstyle/3d3" qsCatId="3D" csTypeId="urn:microsoft.com/office/officeart/2005/8/colors/accent2_1" csCatId="accent2" phldr="1"/>
      <dgm:spPr/>
    </dgm:pt>
    <dgm:pt modelId="{1CC010E6-8BA3-4EF3-9F45-C7C1BF3FDE1E}">
      <dgm:prSet phldrT="[Texte]" custT="1"/>
      <dgm:spPr/>
      <dgm:t>
        <a:bodyPr/>
        <a:lstStyle/>
        <a:p>
          <a:r>
            <a:rPr lang="fr-FR" b="1" dirty="0"/>
            <a:t>Capacité à collaborer en contexte international </a:t>
          </a:r>
          <a:r>
            <a:rPr lang="fr-FR" sz="1600" b="0" dirty="0"/>
            <a:t>(multiculturel et multilingue)</a:t>
          </a:r>
        </a:p>
      </dgm:t>
    </dgm:pt>
    <dgm:pt modelId="{D370CFC6-6C64-4BEC-8D08-DE604F2CDB85}" type="parTrans" cxnId="{A08BDFC0-CC64-4BDF-B311-D68D99B6DCF9}">
      <dgm:prSet/>
      <dgm:spPr/>
      <dgm:t>
        <a:bodyPr/>
        <a:lstStyle/>
        <a:p>
          <a:endParaRPr lang="fr-FR"/>
        </a:p>
      </dgm:t>
    </dgm:pt>
    <dgm:pt modelId="{22F55BC3-7534-42FF-BAFD-82E3467582A5}" type="sibTrans" cxnId="{A08BDFC0-CC64-4BDF-B311-D68D99B6DCF9}">
      <dgm:prSet/>
      <dgm:spPr/>
      <dgm:t>
        <a:bodyPr/>
        <a:lstStyle/>
        <a:p>
          <a:endParaRPr lang="fr-FR"/>
        </a:p>
      </dgm:t>
    </dgm:pt>
    <dgm:pt modelId="{18F1C6A8-DA0E-4765-8AF0-D67000540EDA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/>
            <a:t>Connaissances et compétences transversales:</a:t>
          </a:r>
          <a:r>
            <a:rPr lang="fr-FR" dirty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linguistiques, interculturelles, pratiques, académiques, professionnelles </a:t>
          </a:r>
        </a:p>
      </dgm:t>
    </dgm:pt>
    <dgm:pt modelId="{5E58C980-A143-4B37-8F5C-246E727ABAF3}" type="parTrans" cxnId="{1DE588DD-C987-41F4-B446-C2CD19CE2C3E}">
      <dgm:prSet/>
      <dgm:spPr/>
      <dgm:t>
        <a:bodyPr/>
        <a:lstStyle/>
        <a:p>
          <a:endParaRPr lang="fr-FR"/>
        </a:p>
      </dgm:t>
    </dgm:pt>
    <dgm:pt modelId="{1DBD0E41-EAF7-4D4D-83AE-2108658F4F8A}" type="sibTrans" cxnId="{1DE588DD-C987-41F4-B446-C2CD19CE2C3E}">
      <dgm:prSet/>
      <dgm:spPr/>
      <dgm:t>
        <a:bodyPr/>
        <a:lstStyle/>
        <a:p>
          <a:endParaRPr lang="fr-FR"/>
        </a:p>
      </dgm:t>
    </dgm:pt>
    <dgm:pt modelId="{54CC80FA-CFAD-4C8E-AC2B-9E68327AE62C}">
      <dgm:prSet phldrT="[Texte]"/>
      <dgm:spPr/>
      <dgm:t>
        <a:bodyPr/>
        <a:lstStyle/>
        <a:p>
          <a:r>
            <a:rPr lang="fr-FR" b="1" dirty="0"/>
            <a:t>A travers des expériences en France et à l’étranger</a:t>
          </a:r>
        </a:p>
      </dgm:t>
    </dgm:pt>
    <dgm:pt modelId="{91BD6086-C51F-41C6-BD24-F59B6A1B48A7}" type="parTrans" cxnId="{B20761AD-C1E5-4588-8573-B64FA94D0900}">
      <dgm:prSet/>
      <dgm:spPr/>
      <dgm:t>
        <a:bodyPr/>
        <a:lstStyle/>
        <a:p>
          <a:endParaRPr lang="fr-FR"/>
        </a:p>
      </dgm:t>
    </dgm:pt>
    <dgm:pt modelId="{1E608B5B-31C5-439B-9A84-B59344E9B830}" type="sibTrans" cxnId="{B20761AD-C1E5-4588-8573-B64FA94D0900}">
      <dgm:prSet/>
      <dgm:spPr/>
      <dgm:t>
        <a:bodyPr/>
        <a:lstStyle/>
        <a:p>
          <a:endParaRPr lang="fr-FR"/>
        </a:p>
      </dgm:t>
    </dgm:pt>
    <dgm:pt modelId="{62AB1476-6C11-493A-9B6F-B4144F5DD23F}" type="pres">
      <dgm:prSet presAssocID="{7DC2A591-8451-49E3-82A7-BBB44FAF4601}" presName="CompostProcess" presStyleCnt="0">
        <dgm:presLayoutVars>
          <dgm:dir/>
          <dgm:resizeHandles val="exact"/>
        </dgm:presLayoutVars>
      </dgm:prSet>
      <dgm:spPr/>
    </dgm:pt>
    <dgm:pt modelId="{386B3787-EB27-4AB8-85ED-C23D96A898C4}" type="pres">
      <dgm:prSet presAssocID="{7DC2A591-8451-49E3-82A7-BBB44FAF4601}" presName="arrow" presStyleLbl="bgShp" presStyleIdx="0" presStyleCnt="1" custScaleX="115628"/>
      <dgm:spPr/>
    </dgm:pt>
    <dgm:pt modelId="{B399EEC2-2E28-42CD-A988-ADECC9CE81D6}" type="pres">
      <dgm:prSet presAssocID="{7DC2A591-8451-49E3-82A7-BBB44FAF4601}" presName="linearProcess" presStyleCnt="0"/>
      <dgm:spPr/>
    </dgm:pt>
    <dgm:pt modelId="{C1A8BE89-8B3F-4EC6-A7F3-A8E0290B8177}" type="pres">
      <dgm:prSet presAssocID="{1CC010E6-8BA3-4EF3-9F45-C7C1BF3FDE1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BE52E9-97D9-4440-A1C7-5BE83D2B6F66}" type="pres">
      <dgm:prSet presAssocID="{22F55BC3-7534-42FF-BAFD-82E3467582A5}" presName="sibTrans" presStyleCnt="0"/>
      <dgm:spPr/>
    </dgm:pt>
    <dgm:pt modelId="{327444A3-110C-4A66-9D86-D00785A615C3}" type="pres">
      <dgm:prSet presAssocID="{18F1C6A8-DA0E-4765-8AF0-D67000540EDA}" presName="textNode" presStyleLbl="node1" presStyleIdx="1" presStyleCnt="3" custScaleX="103362" custScaleY="105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965FE4-0D67-4704-82DC-E5DDCE1EDD3F}" type="pres">
      <dgm:prSet presAssocID="{1DBD0E41-EAF7-4D4D-83AE-2108658F4F8A}" presName="sibTrans" presStyleCnt="0"/>
      <dgm:spPr/>
    </dgm:pt>
    <dgm:pt modelId="{91EA71E6-6293-4FB9-B935-3EEB98B7327D}" type="pres">
      <dgm:prSet presAssocID="{54CC80FA-CFAD-4C8E-AC2B-9E68327AE62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0761AD-C1E5-4588-8573-B64FA94D0900}" srcId="{7DC2A591-8451-49E3-82A7-BBB44FAF4601}" destId="{54CC80FA-CFAD-4C8E-AC2B-9E68327AE62C}" srcOrd="2" destOrd="0" parTransId="{91BD6086-C51F-41C6-BD24-F59B6A1B48A7}" sibTransId="{1E608B5B-31C5-439B-9A84-B59344E9B830}"/>
    <dgm:cxn modelId="{95050E55-EA1A-4AFF-B3A2-9F2CFE2DBD52}" type="presOf" srcId="{18F1C6A8-DA0E-4765-8AF0-D67000540EDA}" destId="{327444A3-110C-4A66-9D86-D00785A615C3}" srcOrd="0" destOrd="0" presId="urn:microsoft.com/office/officeart/2005/8/layout/hProcess9"/>
    <dgm:cxn modelId="{26E83A37-49A7-4E97-BB97-DD2279180AB5}" type="presOf" srcId="{54CC80FA-CFAD-4C8E-AC2B-9E68327AE62C}" destId="{91EA71E6-6293-4FB9-B935-3EEB98B7327D}" srcOrd="0" destOrd="0" presId="urn:microsoft.com/office/officeart/2005/8/layout/hProcess9"/>
    <dgm:cxn modelId="{A08BDFC0-CC64-4BDF-B311-D68D99B6DCF9}" srcId="{7DC2A591-8451-49E3-82A7-BBB44FAF4601}" destId="{1CC010E6-8BA3-4EF3-9F45-C7C1BF3FDE1E}" srcOrd="0" destOrd="0" parTransId="{D370CFC6-6C64-4BEC-8D08-DE604F2CDB85}" sibTransId="{22F55BC3-7534-42FF-BAFD-82E3467582A5}"/>
    <dgm:cxn modelId="{A5922C44-F60C-4D91-B17F-E6B2DD8A46D2}" type="presOf" srcId="{1CC010E6-8BA3-4EF3-9F45-C7C1BF3FDE1E}" destId="{C1A8BE89-8B3F-4EC6-A7F3-A8E0290B8177}" srcOrd="0" destOrd="0" presId="urn:microsoft.com/office/officeart/2005/8/layout/hProcess9"/>
    <dgm:cxn modelId="{CD7AF2C6-6831-443E-986D-AC66558966C8}" type="presOf" srcId="{7DC2A591-8451-49E3-82A7-BBB44FAF4601}" destId="{62AB1476-6C11-493A-9B6F-B4144F5DD23F}" srcOrd="0" destOrd="0" presId="urn:microsoft.com/office/officeart/2005/8/layout/hProcess9"/>
    <dgm:cxn modelId="{1DE588DD-C987-41F4-B446-C2CD19CE2C3E}" srcId="{7DC2A591-8451-49E3-82A7-BBB44FAF4601}" destId="{18F1C6A8-DA0E-4765-8AF0-D67000540EDA}" srcOrd="1" destOrd="0" parTransId="{5E58C980-A143-4B37-8F5C-246E727ABAF3}" sibTransId="{1DBD0E41-EAF7-4D4D-83AE-2108658F4F8A}"/>
    <dgm:cxn modelId="{D7A218A3-C2BF-42AF-A2E2-5796E37FB079}" type="presParOf" srcId="{62AB1476-6C11-493A-9B6F-B4144F5DD23F}" destId="{386B3787-EB27-4AB8-85ED-C23D96A898C4}" srcOrd="0" destOrd="0" presId="urn:microsoft.com/office/officeart/2005/8/layout/hProcess9"/>
    <dgm:cxn modelId="{9D0FCA28-EF85-4B6C-B6A8-B309771C1363}" type="presParOf" srcId="{62AB1476-6C11-493A-9B6F-B4144F5DD23F}" destId="{B399EEC2-2E28-42CD-A988-ADECC9CE81D6}" srcOrd="1" destOrd="0" presId="urn:microsoft.com/office/officeart/2005/8/layout/hProcess9"/>
    <dgm:cxn modelId="{DCA2873D-0DE3-4A0C-BEC9-CB69BEA5798E}" type="presParOf" srcId="{B399EEC2-2E28-42CD-A988-ADECC9CE81D6}" destId="{C1A8BE89-8B3F-4EC6-A7F3-A8E0290B8177}" srcOrd="0" destOrd="0" presId="urn:microsoft.com/office/officeart/2005/8/layout/hProcess9"/>
    <dgm:cxn modelId="{9AACDAAB-A42F-4975-96CD-7302A191AB82}" type="presParOf" srcId="{B399EEC2-2E28-42CD-A988-ADECC9CE81D6}" destId="{38BE52E9-97D9-4440-A1C7-5BE83D2B6F66}" srcOrd="1" destOrd="0" presId="urn:microsoft.com/office/officeart/2005/8/layout/hProcess9"/>
    <dgm:cxn modelId="{6593B469-3072-4BA7-9329-1C63DF8BC0B4}" type="presParOf" srcId="{B399EEC2-2E28-42CD-A988-ADECC9CE81D6}" destId="{327444A3-110C-4A66-9D86-D00785A615C3}" srcOrd="2" destOrd="0" presId="urn:microsoft.com/office/officeart/2005/8/layout/hProcess9"/>
    <dgm:cxn modelId="{261EF7BE-F3BA-44C5-81FF-4072EB500D56}" type="presParOf" srcId="{B399EEC2-2E28-42CD-A988-ADECC9CE81D6}" destId="{26965FE4-0D67-4704-82DC-E5DDCE1EDD3F}" srcOrd="3" destOrd="0" presId="urn:microsoft.com/office/officeart/2005/8/layout/hProcess9"/>
    <dgm:cxn modelId="{7EA28A3B-C4EE-44C9-89F4-E4F43F4997F6}" type="presParOf" srcId="{B399EEC2-2E28-42CD-A988-ADECC9CE81D6}" destId="{91EA71E6-6293-4FB9-B935-3EEB98B732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7104A9-F4E9-4E16-8AA2-816649AD6DC9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5DED453C-5134-4FB3-BA02-DEBB3EEB2083}">
      <dgm:prSet phldrT="[Texte]" custT="1"/>
      <dgm:spPr/>
      <dgm:t>
        <a:bodyPr/>
        <a:lstStyle/>
        <a:p>
          <a:endParaRPr lang="fr-FR" sz="1600" b="1" dirty="0"/>
        </a:p>
        <a:p>
          <a:endParaRPr lang="fr-FR" sz="1600" b="1" dirty="0"/>
        </a:p>
        <a:p>
          <a:endParaRPr lang="fr-FR" sz="1600" b="1" dirty="0"/>
        </a:p>
        <a:p>
          <a:endParaRPr lang="fr-FR" sz="1600" b="1" dirty="0"/>
        </a:p>
        <a:p>
          <a:endParaRPr lang="fr-FR" sz="1600" b="1" dirty="0"/>
        </a:p>
        <a:p>
          <a:endParaRPr lang="fr-FR" sz="1600" b="1" dirty="0"/>
        </a:p>
        <a:p>
          <a:r>
            <a:rPr lang="fr-FR" sz="1600" b="1" dirty="0"/>
            <a:t>Services administratifs centraux (rue </a:t>
          </a:r>
          <a:r>
            <a:rPr lang="fr-FR" sz="1600" b="1" dirty="0" err="1"/>
            <a:t>Marcoz</a:t>
          </a:r>
          <a:r>
            <a:rPr lang="fr-FR" sz="1600" b="1" dirty="0"/>
            <a:t>)</a:t>
          </a:r>
        </a:p>
        <a:p>
          <a:endParaRPr lang="fr-FR" sz="1600" b="1" dirty="0"/>
        </a:p>
        <a:p>
          <a:endParaRPr lang="fr-FR" sz="1600" b="1" dirty="0"/>
        </a:p>
        <a:p>
          <a:r>
            <a:rPr lang="fr-FR" sz="1600" b="1" dirty="0"/>
            <a:t>Direction des Relations Internationales (DRI)</a:t>
          </a:r>
        </a:p>
      </dgm:t>
    </dgm:pt>
    <dgm:pt modelId="{B3123505-B993-4CC6-99B1-CDF0D659C330}" type="parTrans" cxnId="{7501CF08-1EDD-488D-9127-EFCF52F7F467}">
      <dgm:prSet/>
      <dgm:spPr/>
      <dgm:t>
        <a:bodyPr/>
        <a:lstStyle/>
        <a:p>
          <a:endParaRPr lang="fr-FR"/>
        </a:p>
      </dgm:t>
    </dgm:pt>
    <dgm:pt modelId="{2A85519B-D3B7-4D9A-8CB1-1973B4B0BCFE}" type="sibTrans" cxnId="{7501CF08-1EDD-488D-9127-EFCF52F7F467}">
      <dgm:prSet/>
      <dgm:spPr/>
      <dgm:t>
        <a:bodyPr/>
        <a:lstStyle/>
        <a:p>
          <a:endParaRPr lang="fr-FR"/>
        </a:p>
      </dgm:t>
    </dgm:pt>
    <dgm:pt modelId="{8153B219-7850-4B96-9EE1-21790DCFA8EC}">
      <dgm:prSet phldrT="[Texte]" custT="1"/>
      <dgm:spPr/>
      <dgm:t>
        <a:bodyPr/>
        <a:lstStyle/>
        <a:p>
          <a:r>
            <a:rPr lang="fr-FR" sz="1600" dirty="0"/>
            <a:t>Composante:</a:t>
          </a:r>
        </a:p>
        <a:p>
          <a:endParaRPr lang="fr-FR" sz="1600" dirty="0"/>
        </a:p>
        <a:p>
          <a:r>
            <a:rPr lang="fr-FR" sz="3200" dirty="0"/>
            <a:t>IAE</a:t>
          </a:r>
        </a:p>
      </dgm:t>
    </dgm:pt>
    <dgm:pt modelId="{A5AF4417-3D6C-40B6-8EF0-D6AF741A01E0}" type="parTrans" cxnId="{09E41FBB-F400-4B72-9F71-8E2A0164D79C}">
      <dgm:prSet/>
      <dgm:spPr/>
      <dgm:t>
        <a:bodyPr/>
        <a:lstStyle/>
        <a:p>
          <a:endParaRPr lang="fr-FR"/>
        </a:p>
      </dgm:t>
    </dgm:pt>
    <dgm:pt modelId="{93D3A6D9-7956-4D48-9181-37F225C082C4}" type="sibTrans" cxnId="{09E41FBB-F400-4B72-9F71-8E2A0164D79C}">
      <dgm:prSet/>
      <dgm:spPr/>
      <dgm:t>
        <a:bodyPr/>
        <a:lstStyle/>
        <a:p>
          <a:endParaRPr lang="fr-FR"/>
        </a:p>
      </dgm:t>
    </dgm:pt>
    <dgm:pt modelId="{E9E7F4FA-7DB7-4446-A577-9021385B501F}" type="pres">
      <dgm:prSet presAssocID="{8D7104A9-F4E9-4E16-8AA2-816649AD6DC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697368-043B-4868-B769-A31E91569E7D}" type="pres">
      <dgm:prSet presAssocID="{8D7104A9-F4E9-4E16-8AA2-816649AD6DC9}" presName="comp1" presStyleCnt="0"/>
      <dgm:spPr/>
    </dgm:pt>
    <dgm:pt modelId="{7599ADA7-F09A-4F2C-A71C-91C9CE6C8F8E}" type="pres">
      <dgm:prSet presAssocID="{8D7104A9-F4E9-4E16-8AA2-816649AD6DC9}" presName="circle1" presStyleLbl="node1" presStyleIdx="0" presStyleCnt="2" custScaleX="115294" custLinFactNeighborX="2104"/>
      <dgm:spPr/>
      <dgm:t>
        <a:bodyPr/>
        <a:lstStyle/>
        <a:p>
          <a:endParaRPr lang="fr-FR"/>
        </a:p>
      </dgm:t>
    </dgm:pt>
    <dgm:pt modelId="{1456AB1B-1D3F-4296-8F03-0BC3542276B2}" type="pres">
      <dgm:prSet presAssocID="{8D7104A9-F4E9-4E16-8AA2-816649AD6DC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1F3441-13B2-4B3A-9E5F-0A5966155CE7}" type="pres">
      <dgm:prSet presAssocID="{8D7104A9-F4E9-4E16-8AA2-816649AD6DC9}" presName="comp2" presStyleCnt="0"/>
      <dgm:spPr/>
    </dgm:pt>
    <dgm:pt modelId="{C610254F-47CF-4723-A3D9-EA9DF65E5924}" type="pres">
      <dgm:prSet presAssocID="{8D7104A9-F4E9-4E16-8AA2-816649AD6DC9}" presName="circle2" presStyleLbl="node1" presStyleIdx="1" presStyleCnt="2" custScaleY="80755" custLinFactNeighborX="96661" custLinFactNeighborY="9623"/>
      <dgm:spPr/>
      <dgm:t>
        <a:bodyPr/>
        <a:lstStyle/>
        <a:p>
          <a:endParaRPr lang="fr-FR"/>
        </a:p>
      </dgm:t>
    </dgm:pt>
    <dgm:pt modelId="{0C0B1DEC-7D35-47A8-AE53-220809D8628C}" type="pres">
      <dgm:prSet presAssocID="{8D7104A9-F4E9-4E16-8AA2-816649AD6DC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38CA7D-C3E4-4E78-8183-68A304BA7B9C}" type="presOf" srcId="{8153B219-7850-4B96-9EE1-21790DCFA8EC}" destId="{C610254F-47CF-4723-A3D9-EA9DF65E5924}" srcOrd="0" destOrd="0" presId="urn:microsoft.com/office/officeart/2005/8/layout/venn2"/>
    <dgm:cxn modelId="{7501CF08-1EDD-488D-9127-EFCF52F7F467}" srcId="{8D7104A9-F4E9-4E16-8AA2-816649AD6DC9}" destId="{5DED453C-5134-4FB3-BA02-DEBB3EEB2083}" srcOrd="0" destOrd="0" parTransId="{B3123505-B993-4CC6-99B1-CDF0D659C330}" sibTransId="{2A85519B-D3B7-4D9A-8CB1-1973B4B0BCFE}"/>
    <dgm:cxn modelId="{76549D2B-0B67-4594-B933-5B1DB33C06B0}" type="presOf" srcId="{5DED453C-5134-4FB3-BA02-DEBB3EEB2083}" destId="{7599ADA7-F09A-4F2C-A71C-91C9CE6C8F8E}" srcOrd="0" destOrd="0" presId="urn:microsoft.com/office/officeart/2005/8/layout/venn2"/>
    <dgm:cxn modelId="{06E16BFE-73A4-465C-879D-2B0A5A826F01}" type="presOf" srcId="{8153B219-7850-4B96-9EE1-21790DCFA8EC}" destId="{0C0B1DEC-7D35-47A8-AE53-220809D8628C}" srcOrd="1" destOrd="0" presId="urn:microsoft.com/office/officeart/2005/8/layout/venn2"/>
    <dgm:cxn modelId="{267B88DE-2313-4742-8FA4-CB5013EA2876}" type="presOf" srcId="{5DED453C-5134-4FB3-BA02-DEBB3EEB2083}" destId="{1456AB1B-1D3F-4296-8F03-0BC3542276B2}" srcOrd="1" destOrd="0" presId="urn:microsoft.com/office/officeart/2005/8/layout/venn2"/>
    <dgm:cxn modelId="{FEA7C81F-7E73-44BD-87AF-58813381A2B7}" type="presOf" srcId="{8D7104A9-F4E9-4E16-8AA2-816649AD6DC9}" destId="{E9E7F4FA-7DB7-4446-A577-9021385B501F}" srcOrd="0" destOrd="0" presId="urn:microsoft.com/office/officeart/2005/8/layout/venn2"/>
    <dgm:cxn modelId="{09E41FBB-F400-4B72-9F71-8E2A0164D79C}" srcId="{8D7104A9-F4E9-4E16-8AA2-816649AD6DC9}" destId="{8153B219-7850-4B96-9EE1-21790DCFA8EC}" srcOrd="1" destOrd="0" parTransId="{A5AF4417-3D6C-40B6-8EF0-D6AF741A01E0}" sibTransId="{93D3A6D9-7956-4D48-9181-37F225C082C4}"/>
    <dgm:cxn modelId="{EE2647D4-E22C-457A-9BED-B404F412ECE5}" type="presParOf" srcId="{E9E7F4FA-7DB7-4446-A577-9021385B501F}" destId="{3A697368-043B-4868-B769-A31E91569E7D}" srcOrd="0" destOrd="0" presId="urn:microsoft.com/office/officeart/2005/8/layout/venn2"/>
    <dgm:cxn modelId="{1F2A5AEC-E980-40CE-B66F-14D6B6F211BE}" type="presParOf" srcId="{3A697368-043B-4868-B769-A31E91569E7D}" destId="{7599ADA7-F09A-4F2C-A71C-91C9CE6C8F8E}" srcOrd="0" destOrd="0" presId="urn:microsoft.com/office/officeart/2005/8/layout/venn2"/>
    <dgm:cxn modelId="{59C6CD00-D8E9-4BD7-80F6-DA8650210F5D}" type="presParOf" srcId="{3A697368-043B-4868-B769-A31E91569E7D}" destId="{1456AB1B-1D3F-4296-8F03-0BC3542276B2}" srcOrd="1" destOrd="0" presId="urn:microsoft.com/office/officeart/2005/8/layout/venn2"/>
    <dgm:cxn modelId="{9DE2D28A-D31A-4E9A-A441-30B97136862D}" type="presParOf" srcId="{E9E7F4FA-7DB7-4446-A577-9021385B501F}" destId="{311F3441-13B2-4B3A-9E5F-0A5966155CE7}" srcOrd="1" destOrd="0" presId="urn:microsoft.com/office/officeart/2005/8/layout/venn2"/>
    <dgm:cxn modelId="{75B50D80-D868-4E0B-81E2-7F9ED8E5A740}" type="presParOf" srcId="{311F3441-13B2-4B3A-9E5F-0A5966155CE7}" destId="{C610254F-47CF-4723-A3D9-EA9DF65E5924}" srcOrd="0" destOrd="0" presId="urn:microsoft.com/office/officeart/2005/8/layout/venn2"/>
    <dgm:cxn modelId="{3838FF07-6786-43A7-9562-4C78037D1ED7}" type="presParOf" srcId="{311F3441-13B2-4B3A-9E5F-0A5966155CE7}" destId="{0C0B1DEC-7D35-47A8-AE53-220809D8628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64046-CA3B-4C80-ABBD-B7A0B6EACC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6334BBF-CB15-4696-B3B4-08E479CD5415}">
      <dgm:prSet phldrT="[Texte]"/>
      <dgm:spPr/>
      <dgm:t>
        <a:bodyPr/>
        <a:lstStyle/>
        <a:p>
          <a:r>
            <a:rPr lang="fr-FR" dirty="0"/>
            <a:t>26/11</a:t>
          </a:r>
        </a:p>
        <a:p>
          <a:r>
            <a:rPr lang="fr-FR" dirty="0"/>
            <a:t>Réunion d’information</a:t>
          </a:r>
        </a:p>
      </dgm:t>
    </dgm:pt>
    <dgm:pt modelId="{D8B796E4-D413-48B8-BD41-6685EB366318}" type="parTrans" cxnId="{D3193A94-0D2F-44C1-A4FB-EC9DDF3B33E7}">
      <dgm:prSet/>
      <dgm:spPr/>
      <dgm:t>
        <a:bodyPr/>
        <a:lstStyle/>
        <a:p>
          <a:endParaRPr lang="fr-FR"/>
        </a:p>
      </dgm:t>
    </dgm:pt>
    <dgm:pt modelId="{532A55C8-A2B6-49D8-BDCC-3186AFE0BC9C}" type="sibTrans" cxnId="{D3193A94-0D2F-44C1-A4FB-EC9DDF3B33E7}">
      <dgm:prSet/>
      <dgm:spPr/>
      <dgm:t>
        <a:bodyPr/>
        <a:lstStyle/>
        <a:p>
          <a:endParaRPr lang="fr-FR"/>
        </a:p>
      </dgm:t>
    </dgm:pt>
    <dgm:pt modelId="{2308F080-5AD0-48B9-8132-8830D721B262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15/01 </a:t>
          </a:r>
        </a:p>
        <a:p>
          <a:r>
            <a:rPr lang="fr-FR" b="1" dirty="0">
              <a:solidFill>
                <a:srgbClr val="FF0000"/>
              </a:solidFill>
            </a:rPr>
            <a:t>12h</a:t>
          </a:r>
        </a:p>
        <a:p>
          <a:r>
            <a:rPr lang="fr-FR" dirty="0"/>
            <a:t>dépôt de la </a:t>
          </a:r>
          <a:r>
            <a:rPr lang="fr-FR" dirty="0">
              <a:hlinkClick xmlns:r="http://schemas.openxmlformats.org/officeDocument/2006/relationships" r:id="rId1"/>
            </a:rPr>
            <a:t>candidature en ligne</a:t>
          </a:r>
          <a:endParaRPr lang="fr-FR" dirty="0"/>
        </a:p>
      </dgm:t>
    </dgm:pt>
    <dgm:pt modelId="{1B7B684B-D33E-447A-B527-15B7EA9D5188}" type="parTrans" cxnId="{A9B3D6B4-78A3-4C95-85C3-8103A9882552}">
      <dgm:prSet/>
      <dgm:spPr/>
      <dgm:t>
        <a:bodyPr/>
        <a:lstStyle/>
        <a:p>
          <a:endParaRPr lang="fr-FR"/>
        </a:p>
      </dgm:t>
    </dgm:pt>
    <dgm:pt modelId="{4ACA740C-EE70-47EB-9C16-3EF9C6E38C16}" type="sibTrans" cxnId="{A9B3D6B4-78A3-4C95-85C3-8103A9882552}">
      <dgm:prSet/>
      <dgm:spPr/>
      <dgm:t>
        <a:bodyPr/>
        <a:lstStyle/>
        <a:p>
          <a:endParaRPr lang="fr-FR"/>
        </a:p>
      </dgm:t>
    </dgm:pt>
    <dgm:pt modelId="{3DF69498-A79B-491E-9D16-908A2FC2B613}">
      <dgm:prSet phldrT="[Texte]"/>
      <dgm:spPr/>
      <dgm:t>
        <a:bodyPr/>
        <a:lstStyle/>
        <a:p>
          <a:r>
            <a:rPr lang="fr-FR" dirty="0"/>
            <a:t>A partir du 25/01: Jurys</a:t>
          </a:r>
        </a:p>
      </dgm:t>
    </dgm:pt>
    <dgm:pt modelId="{9F30971F-9D31-4096-8D05-8060AE6B32B4}" type="parTrans" cxnId="{4FED5F2B-85EF-4F50-B8C8-4DFAFE31B0C1}">
      <dgm:prSet/>
      <dgm:spPr/>
      <dgm:t>
        <a:bodyPr/>
        <a:lstStyle/>
        <a:p>
          <a:endParaRPr lang="fr-FR"/>
        </a:p>
      </dgm:t>
    </dgm:pt>
    <dgm:pt modelId="{2B7A32FE-BEDD-4675-A747-00D690D950D2}" type="sibTrans" cxnId="{4FED5F2B-85EF-4F50-B8C8-4DFAFE31B0C1}">
      <dgm:prSet/>
      <dgm:spPr/>
      <dgm:t>
        <a:bodyPr/>
        <a:lstStyle/>
        <a:p>
          <a:endParaRPr lang="fr-FR"/>
        </a:p>
      </dgm:t>
    </dgm:pt>
    <dgm:pt modelId="{2BD66555-5A56-4517-935A-2F9DB779E1E0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Courant février 2021</a:t>
          </a:r>
          <a:r>
            <a:rPr lang="fr-FR" dirty="0"/>
            <a:t>: Inscription sur </a:t>
          </a:r>
          <a:r>
            <a:rPr lang="fr-FR" dirty="0" err="1"/>
            <a:t>Moveon</a:t>
          </a:r>
          <a:r>
            <a:rPr lang="fr-FR" dirty="0"/>
            <a:t> APRES avoir été sélectionné</a:t>
          </a:r>
        </a:p>
      </dgm:t>
    </dgm:pt>
    <dgm:pt modelId="{37B8C135-4C3E-417A-97AE-58398CB5AC93}" type="parTrans" cxnId="{B480AEA6-856C-4E57-B789-C1BEC334873B}">
      <dgm:prSet/>
      <dgm:spPr/>
      <dgm:t>
        <a:bodyPr/>
        <a:lstStyle/>
        <a:p>
          <a:endParaRPr lang="fr-FR"/>
        </a:p>
      </dgm:t>
    </dgm:pt>
    <dgm:pt modelId="{2EAFFE87-0248-45AE-8783-8386C025882D}" type="sibTrans" cxnId="{B480AEA6-856C-4E57-B789-C1BEC334873B}">
      <dgm:prSet/>
      <dgm:spPr/>
      <dgm:t>
        <a:bodyPr/>
        <a:lstStyle/>
        <a:p>
          <a:endParaRPr lang="fr-FR"/>
        </a:p>
      </dgm:t>
    </dgm:pt>
    <dgm:pt modelId="{B38FEBEB-7898-4772-93C4-844C28C963A4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05/02</a:t>
          </a:r>
          <a:r>
            <a:rPr lang="fr-FR" dirty="0"/>
            <a:t> : délais de retour du coupon réponse par l’étudiant</a:t>
          </a:r>
        </a:p>
      </dgm:t>
    </dgm:pt>
    <dgm:pt modelId="{2B04CD1F-D7AC-4148-80F6-EEF38D416713}" type="parTrans" cxnId="{C86DFD93-12C2-4F1F-BD73-8989D0F554F1}">
      <dgm:prSet/>
      <dgm:spPr/>
      <dgm:t>
        <a:bodyPr/>
        <a:lstStyle/>
        <a:p>
          <a:endParaRPr lang="fr-FR"/>
        </a:p>
      </dgm:t>
    </dgm:pt>
    <dgm:pt modelId="{B3566615-F309-473A-AB91-ABF263170AA6}" type="sibTrans" cxnId="{C86DFD93-12C2-4F1F-BD73-8989D0F554F1}">
      <dgm:prSet/>
      <dgm:spPr/>
      <dgm:t>
        <a:bodyPr/>
        <a:lstStyle/>
        <a:p>
          <a:endParaRPr lang="fr-FR"/>
        </a:p>
      </dgm:t>
    </dgm:pt>
    <dgm:pt modelId="{70536179-2FC7-4292-AAC3-67E4E3762173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01/02</a:t>
          </a:r>
          <a:r>
            <a:rPr lang="fr-FR" dirty="0"/>
            <a:t> : annonce des résultats</a:t>
          </a:r>
        </a:p>
      </dgm:t>
    </dgm:pt>
    <dgm:pt modelId="{33B4474C-F968-419B-9893-5E1F2D4C0089}" type="parTrans" cxnId="{1BF3997E-7E58-4184-B1AE-ABD331946237}">
      <dgm:prSet/>
      <dgm:spPr/>
      <dgm:t>
        <a:bodyPr/>
        <a:lstStyle/>
        <a:p>
          <a:endParaRPr lang="fr-FR"/>
        </a:p>
      </dgm:t>
    </dgm:pt>
    <dgm:pt modelId="{FE619C44-8A2B-4434-A097-04B61B741992}" type="sibTrans" cxnId="{1BF3997E-7E58-4184-B1AE-ABD331946237}">
      <dgm:prSet/>
      <dgm:spPr/>
      <dgm:t>
        <a:bodyPr/>
        <a:lstStyle/>
        <a:p>
          <a:endParaRPr lang="fr-FR"/>
        </a:p>
      </dgm:t>
    </dgm:pt>
    <dgm:pt modelId="{83CA7927-789D-495E-9A1A-290F5B54422C}">
      <dgm:prSet/>
      <dgm:spPr/>
      <dgm:t>
        <a:bodyPr/>
        <a:lstStyle/>
        <a:p>
          <a:r>
            <a:rPr lang="fr-FR" dirty="0"/>
            <a:t>Courant février/mars/avril NOMINATION auprès de l’université d’accueil (selon indications du partenaire)</a:t>
          </a:r>
        </a:p>
      </dgm:t>
    </dgm:pt>
    <dgm:pt modelId="{08F6AA20-5EE1-42FA-8CE8-2CEB5A350D05}" type="parTrans" cxnId="{3B83D731-DAAD-4D03-9C19-AE0DFB266CDE}">
      <dgm:prSet/>
      <dgm:spPr/>
      <dgm:t>
        <a:bodyPr/>
        <a:lstStyle/>
        <a:p>
          <a:endParaRPr lang="fr-FR"/>
        </a:p>
      </dgm:t>
    </dgm:pt>
    <dgm:pt modelId="{FF5524DB-7C0D-46A0-BE2F-15F7E764F4E0}" type="sibTrans" cxnId="{3B83D731-DAAD-4D03-9C19-AE0DFB266CDE}">
      <dgm:prSet/>
      <dgm:spPr/>
      <dgm:t>
        <a:bodyPr/>
        <a:lstStyle/>
        <a:p>
          <a:endParaRPr lang="fr-FR"/>
        </a:p>
      </dgm:t>
    </dgm:pt>
    <dgm:pt modelId="{4D54F919-A581-427B-A4EE-EF5351E66BA6}">
      <dgm:prSet/>
      <dgm:spPr/>
      <dgm:t>
        <a:bodyPr/>
        <a:lstStyle/>
        <a:p>
          <a:r>
            <a:rPr lang="fr-FR" dirty="0" smtClean="0"/>
            <a:t>Réunion spécifique pour le Contrat d’études</a:t>
          </a:r>
          <a:endParaRPr lang="fr-FR" dirty="0"/>
        </a:p>
      </dgm:t>
    </dgm:pt>
    <dgm:pt modelId="{DF96ED7C-1EBE-4E62-94AD-44CE4EB122D8}" type="parTrans" cxnId="{29E33047-12DF-4423-8565-D6942E44A1CC}">
      <dgm:prSet/>
      <dgm:spPr/>
      <dgm:t>
        <a:bodyPr/>
        <a:lstStyle/>
        <a:p>
          <a:endParaRPr lang="fr-FR"/>
        </a:p>
      </dgm:t>
    </dgm:pt>
    <dgm:pt modelId="{9B7B6864-ED96-4D1E-ACF2-945579DBC7CF}" type="sibTrans" cxnId="{29E33047-12DF-4423-8565-D6942E44A1CC}">
      <dgm:prSet/>
      <dgm:spPr/>
      <dgm:t>
        <a:bodyPr/>
        <a:lstStyle/>
        <a:p>
          <a:endParaRPr lang="fr-FR"/>
        </a:p>
      </dgm:t>
    </dgm:pt>
    <dgm:pt modelId="{16A72822-8082-4869-96E3-29814BC18A7D}">
      <dgm:prSet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Courant février/mars/avril </a:t>
          </a:r>
          <a:r>
            <a:rPr lang="fr-FR" dirty="0"/>
            <a:t>INSCRIPTION auprès de l’université d’accueil (selon indications du partenaire</a:t>
          </a:r>
        </a:p>
      </dgm:t>
    </dgm:pt>
    <dgm:pt modelId="{2E47AE55-8A5D-404D-8AB1-2B11D2290175}" type="parTrans" cxnId="{B5DB2DDE-974E-4CB4-98C6-76A58E02A6AD}">
      <dgm:prSet/>
      <dgm:spPr/>
      <dgm:t>
        <a:bodyPr/>
        <a:lstStyle/>
        <a:p>
          <a:endParaRPr lang="fr-FR"/>
        </a:p>
      </dgm:t>
    </dgm:pt>
    <dgm:pt modelId="{BF8AD2B6-5155-44B2-9222-3D4954D7B772}" type="sibTrans" cxnId="{B5DB2DDE-974E-4CB4-98C6-76A58E02A6AD}">
      <dgm:prSet/>
      <dgm:spPr/>
      <dgm:t>
        <a:bodyPr/>
        <a:lstStyle/>
        <a:p>
          <a:endParaRPr lang="fr-FR"/>
        </a:p>
      </dgm:t>
    </dgm:pt>
    <dgm:pt modelId="{F950F6AD-72AC-41B3-8A7F-F21AF4E77A27}">
      <dgm:prSet phldrT="[Texte]"/>
      <dgm:spPr/>
      <dgm:t>
        <a:bodyPr/>
        <a:lstStyle/>
        <a:p>
          <a:r>
            <a:rPr lang="fr-FR" dirty="0" smtClean="0"/>
            <a:t>26/11 – 15/01 renseignements à prendre sur les universités partenaires : rencontres responsables échanges et étudiants</a:t>
          </a:r>
          <a:endParaRPr lang="fr-FR" dirty="0"/>
        </a:p>
      </dgm:t>
    </dgm:pt>
    <dgm:pt modelId="{36A9DEB8-05A6-4A4D-B4EE-B1840D164772}" type="parTrans" cxnId="{E94E0F5B-F284-4658-920D-8E50AEF0B882}">
      <dgm:prSet/>
      <dgm:spPr/>
      <dgm:t>
        <a:bodyPr/>
        <a:lstStyle/>
        <a:p>
          <a:endParaRPr lang="fr-FR"/>
        </a:p>
      </dgm:t>
    </dgm:pt>
    <dgm:pt modelId="{65AAA152-701B-4ED6-9F11-D0F18A735D16}" type="sibTrans" cxnId="{E94E0F5B-F284-4658-920D-8E50AEF0B882}">
      <dgm:prSet/>
      <dgm:spPr/>
      <dgm:t>
        <a:bodyPr/>
        <a:lstStyle/>
        <a:p>
          <a:endParaRPr lang="fr-FR"/>
        </a:p>
      </dgm:t>
    </dgm:pt>
    <dgm:pt modelId="{A24883DE-B970-4526-9A19-2A25D2E23511}" type="pres">
      <dgm:prSet presAssocID="{4F564046-CA3B-4C80-ABBD-B7A0B6EACC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A79199-D93B-4CBB-8ED5-DA077CF33390}" type="pres">
      <dgm:prSet presAssocID="{4F564046-CA3B-4C80-ABBD-B7A0B6EACC36}" presName="arrow" presStyleLbl="bgShp" presStyleIdx="0" presStyleCnt="1" custLinFactNeighborY="-951"/>
      <dgm:spPr/>
      <dgm:t>
        <a:bodyPr/>
        <a:lstStyle/>
        <a:p>
          <a:endParaRPr lang="fr-FR"/>
        </a:p>
      </dgm:t>
    </dgm:pt>
    <dgm:pt modelId="{EB5C2FDF-17DD-40FF-808C-8928423491ED}" type="pres">
      <dgm:prSet presAssocID="{4F564046-CA3B-4C80-ABBD-B7A0B6EACC36}" presName="points" presStyleCnt="0"/>
      <dgm:spPr/>
    </dgm:pt>
    <dgm:pt modelId="{59E51408-15DA-44D9-A3A9-5FE17D488495}" type="pres">
      <dgm:prSet presAssocID="{26334BBF-CB15-4696-B3B4-08E479CD5415}" presName="compositeA" presStyleCnt="0"/>
      <dgm:spPr/>
    </dgm:pt>
    <dgm:pt modelId="{C8E393A3-299B-4970-BDD6-37C8F5687951}" type="pres">
      <dgm:prSet presAssocID="{26334BBF-CB15-4696-B3B4-08E479CD5415}" presName="textA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59EDAD-023A-469F-A470-70A0834B27C1}" type="pres">
      <dgm:prSet presAssocID="{26334BBF-CB15-4696-B3B4-08E479CD5415}" presName="circleA" presStyleLbl="node1" presStyleIdx="0" presStyleCnt="10"/>
      <dgm:spPr/>
    </dgm:pt>
    <dgm:pt modelId="{4F90D846-77BB-4294-A522-9937A6548455}" type="pres">
      <dgm:prSet presAssocID="{26334BBF-CB15-4696-B3B4-08E479CD5415}" presName="spaceA" presStyleCnt="0"/>
      <dgm:spPr/>
    </dgm:pt>
    <dgm:pt modelId="{054175A8-F31E-4193-866B-8D3C803A93EE}" type="pres">
      <dgm:prSet presAssocID="{532A55C8-A2B6-49D8-BDCC-3186AFE0BC9C}" presName="space" presStyleCnt="0"/>
      <dgm:spPr/>
    </dgm:pt>
    <dgm:pt modelId="{E9D6179E-B29F-415E-8FD4-503639E3AF06}" type="pres">
      <dgm:prSet presAssocID="{F950F6AD-72AC-41B3-8A7F-F21AF4E77A27}" presName="compositeB" presStyleCnt="0"/>
      <dgm:spPr/>
    </dgm:pt>
    <dgm:pt modelId="{2D4444AD-021C-477A-B59B-48EDD68EE092}" type="pres">
      <dgm:prSet presAssocID="{F950F6AD-72AC-41B3-8A7F-F21AF4E77A27}" presName="textB" presStyleLbl="revTx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2E9AE2-F047-4C61-AEE4-C8C8DE08C36D}" type="pres">
      <dgm:prSet presAssocID="{F950F6AD-72AC-41B3-8A7F-F21AF4E77A27}" presName="circleB" presStyleLbl="node1" presStyleIdx="1" presStyleCnt="10"/>
      <dgm:spPr/>
    </dgm:pt>
    <dgm:pt modelId="{D6C18537-804C-4F7B-A79E-D558015FB82F}" type="pres">
      <dgm:prSet presAssocID="{F950F6AD-72AC-41B3-8A7F-F21AF4E77A27}" presName="spaceB" presStyleCnt="0"/>
      <dgm:spPr/>
    </dgm:pt>
    <dgm:pt modelId="{5C4D5B1E-7599-4446-BB28-FA57A0E30278}" type="pres">
      <dgm:prSet presAssocID="{65AAA152-701B-4ED6-9F11-D0F18A735D16}" presName="space" presStyleCnt="0"/>
      <dgm:spPr/>
    </dgm:pt>
    <dgm:pt modelId="{3A1B920D-D8C5-459A-B5E2-051E9C61644C}" type="pres">
      <dgm:prSet presAssocID="{2308F080-5AD0-48B9-8132-8830D721B262}" presName="compositeA" presStyleCnt="0"/>
      <dgm:spPr/>
    </dgm:pt>
    <dgm:pt modelId="{413C3F99-F860-4CEC-9832-A03EF0B2D72E}" type="pres">
      <dgm:prSet presAssocID="{2308F080-5AD0-48B9-8132-8830D721B262}" presName="textA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8FED4A-0C1C-4A1A-B2AF-51DB9BF88494}" type="pres">
      <dgm:prSet presAssocID="{2308F080-5AD0-48B9-8132-8830D721B262}" presName="circleA" presStyleLbl="node1" presStyleIdx="2" presStyleCnt="10"/>
      <dgm:spPr/>
    </dgm:pt>
    <dgm:pt modelId="{60B503FE-6670-4CC8-A732-E88D44BE20B3}" type="pres">
      <dgm:prSet presAssocID="{2308F080-5AD0-48B9-8132-8830D721B262}" presName="spaceA" presStyleCnt="0"/>
      <dgm:spPr/>
    </dgm:pt>
    <dgm:pt modelId="{EDC0DC85-6B38-4D03-A412-1B6294ECEC1D}" type="pres">
      <dgm:prSet presAssocID="{4ACA740C-EE70-47EB-9C16-3EF9C6E38C16}" presName="space" presStyleCnt="0"/>
      <dgm:spPr/>
    </dgm:pt>
    <dgm:pt modelId="{A58F8C8C-7175-4F99-A00A-73BABF1306A9}" type="pres">
      <dgm:prSet presAssocID="{3DF69498-A79B-491E-9D16-908A2FC2B613}" presName="compositeB" presStyleCnt="0"/>
      <dgm:spPr/>
    </dgm:pt>
    <dgm:pt modelId="{EF8749A1-C1BC-4F09-9FC9-878B09635AFE}" type="pres">
      <dgm:prSet presAssocID="{3DF69498-A79B-491E-9D16-908A2FC2B613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4809DC-0BD3-4EB5-962F-6A9C215FC894}" type="pres">
      <dgm:prSet presAssocID="{3DF69498-A79B-491E-9D16-908A2FC2B613}" presName="circleB" presStyleLbl="node1" presStyleIdx="3" presStyleCnt="10"/>
      <dgm:spPr/>
    </dgm:pt>
    <dgm:pt modelId="{7C89EA99-7B25-4700-88A5-E3D526A0BFD2}" type="pres">
      <dgm:prSet presAssocID="{3DF69498-A79B-491E-9D16-908A2FC2B613}" presName="spaceB" presStyleCnt="0"/>
      <dgm:spPr/>
    </dgm:pt>
    <dgm:pt modelId="{C3D573CB-7197-4CFB-AB87-449093EFFD6B}" type="pres">
      <dgm:prSet presAssocID="{2B7A32FE-BEDD-4675-A747-00D690D950D2}" presName="space" presStyleCnt="0"/>
      <dgm:spPr/>
    </dgm:pt>
    <dgm:pt modelId="{92788660-2587-44AC-B26D-3AC49A0D5980}" type="pres">
      <dgm:prSet presAssocID="{70536179-2FC7-4292-AAC3-67E4E3762173}" presName="compositeA" presStyleCnt="0"/>
      <dgm:spPr/>
    </dgm:pt>
    <dgm:pt modelId="{4E0B96DF-64DC-4BCB-B245-2F5715C9C4EF}" type="pres">
      <dgm:prSet presAssocID="{70536179-2FC7-4292-AAC3-67E4E3762173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A443CB-2B85-47C8-A4C8-1CCEBC0CA2DA}" type="pres">
      <dgm:prSet presAssocID="{70536179-2FC7-4292-AAC3-67E4E3762173}" presName="circleA" presStyleLbl="node1" presStyleIdx="4" presStyleCnt="10"/>
      <dgm:spPr/>
    </dgm:pt>
    <dgm:pt modelId="{F60896E0-BA97-4C7E-99F1-0D8B3B9781C8}" type="pres">
      <dgm:prSet presAssocID="{70536179-2FC7-4292-AAC3-67E4E3762173}" presName="spaceA" presStyleCnt="0"/>
      <dgm:spPr/>
    </dgm:pt>
    <dgm:pt modelId="{D00D3E77-C6A7-4162-AC00-AFBCFCBDD329}" type="pres">
      <dgm:prSet presAssocID="{FE619C44-8A2B-4434-A097-04B61B741992}" presName="space" presStyleCnt="0"/>
      <dgm:spPr/>
    </dgm:pt>
    <dgm:pt modelId="{B3068445-293C-4176-B1BB-D3B3138A525E}" type="pres">
      <dgm:prSet presAssocID="{B38FEBEB-7898-4772-93C4-844C28C963A4}" presName="compositeB" presStyleCnt="0"/>
      <dgm:spPr/>
    </dgm:pt>
    <dgm:pt modelId="{F3AF19AC-ABC9-4E36-B372-A273224D500F}" type="pres">
      <dgm:prSet presAssocID="{B38FEBEB-7898-4772-93C4-844C28C963A4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325BD1-8579-403F-AC4B-FDCF5E3EBB36}" type="pres">
      <dgm:prSet presAssocID="{B38FEBEB-7898-4772-93C4-844C28C963A4}" presName="circleB" presStyleLbl="node1" presStyleIdx="5" presStyleCnt="10"/>
      <dgm:spPr/>
    </dgm:pt>
    <dgm:pt modelId="{0D7C922A-F6E2-479C-AA47-DE196772A20C}" type="pres">
      <dgm:prSet presAssocID="{B38FEBEB-7898-4772-93C4-844C28C963A4}" presName="spaceB" presStyleCnt="0"/>
      <dgm:spPr/>
    </dgm:pt>
    <dgm:pt modelId="{B76B16BE-B618-4E79-8B6E-A7378A945431}" type="pres">
      <dgm:prSet presAssocID="{B3566615-F309-473A-AB91-ABF263170AA6}" presName="space" presStyleCnt="0"/>
      <dgm:spPr/>
    </dgm:pt>
    <dgm:pt modelId="{A6A9D8C5-5CAE-4CF5-8597-0E56B775CDA8}" type="pres">
      <dgm:prSet presAssocID="{2BD66555-5A56-4517-935A-2F9DB779E1E0}" presName="compositeA" presStyleCnt="0"/>
      <dgm:spPr/>
    </dgm:pt>
    <dgm:pt modelId="{49F2E161-FEC5-4F82-B3D8-FE007E686B3C}" type="pres">
      <dgm:prSet presAssocID="{2BD66555-5A56-4517-935A-2F9DB779E1E0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60760-8300-4E1E-9592-B978EA8B8EC8}" type="pres">
      <dgm:prSet presAssocID="{2BD66555-5A56-4517-935A-2F9DB779E1E0}" presName="circleA" presStyleLbl="node1" presStyleIdx="6" presStyleCnt="10"/>
      <dgm:spPr/>
    </dgm:pt>
    <dgm:pt modelId="{E3CD856C-F5B9-4A16-8B8B-7B5CDA4E3BC2}" type="pres">
      <dgm:prSet presAssocID="{2BD66555-5A56-4517-935A-2F9DB779E1E0}" presName="spaceA" presStyleCnt="0"/>
      <dgm:spPr/>
    </dgm:pt>
    <dgm:pt modelId="{C04D0DD0-A848-4CBD-B9F5-47C2B8249374}" type="pres">
      <dgm:prSet presAssocID="{2EAFFE87-0248-45AE-8783-8386C025882D}" presName="space" presStyleCnt="0"/>
      <dgm:spPr/>
    </dgm:pt>
    <dgm:pt modelId="{79C03241-2CDA-4155-B04F-F42C4D3E5BE6}" type="pres">
      <dgm:prSet presAssocID="{83CA7927-789D-495E-9A1A-290F5B54422C}" presName="compositeB" presStyleCnt="0"/>
      <dgm:spPr/>
    </dgm:pt>
    <dgm:pt modelId="{CDC9229D-2122-4050-901D-717965E7B1CE}" type="pres">
      <dgm:prSet presAssocID="{83CA7927-789D-495E-9A1A-290F5B54422C}" presName="textB" presStyleLbl="revTx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4A976E-45DC-4AE5-8BF7-FDF621CA5EC2}" type="pres">
      <dgm:prSet presAssocID="{83CA7927-789D-495E-9A1A-290F5B54422C}" presName="circleB" presStyleLbl="node1" presStyleIdx="7" presStyleCnt="10"/>
      <dgm:spPr/>
    </dgm:pt>
    <dgm:pt modelId="{35A23CFE-92A4-4617-B3CE-092ECBAEB9F4}" type="pres">
      <dgm:prSet presAssocID="{83CA7927-789D-495E-9A1A-290F5B54422C}" presName="spaceB" presStyleCnt="0"/>
      <dgm:spPr/>
    </dgm:pt>
    <dgm:pt modelId="{D1AB1AC5-7FF5-45FC-A491-97016AE17342}" type="pres">
      <dgm:prSet presAssocID="{FF5524DB-7C0D-46A0-BE2F-15F7E764F4E0}" presName="space" presStyleCnt="0"/>
      <dgm:spPr/>
    </dgm:pt>
    <dgm:pt modelId="{784B5BB8-EB99-47A0-9802-ECD0CE75B27A}" type="pres">
      <dgm:prSet presAssocID="{16A72822-8082-4869-96E3-29814BC18A7D}" presName="compositeA" presStyleCnt="0"/>
      <dgm:spPr/>
    </dgm:pt>
    <dgm:pt modelId="{2FBDA946-BB69-4BEF-B4F8-6911B63B01AD}" type="pres">
      <dgm:prSet presAssocID="{16A72822-8082-4869-96E3-29814BC18A7D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16FD30-8144-4441-9068-1915DBC5DEBA}" type="pres">
      <dgm:prSet presAssocID="{16A72822-8082-4869-96E3-29814BC18A7D}" presName="circleA" presStyleLbl="node1" presStyleIdx="8" presStyleCnt="10"/>
      <dgm:spPr/>
    </dgm:pt>
    <dgm:pt modelId="{67DE10F6-A9AD-42B1-A41D-EC9F5433B1EE}" type="pres">
      <dgm:prSet presAssocID="{16A72822-8082-4869-96E3-29814BC18A7D}" presName="spaceA" presStyleCnt="0"/>
      <dgm:spPr/>
    </dgm:pt>
    <dgm:pt modelId="{BF5A569B-A916-4FB3-857D-BB5CD49F876E}" type="pres">
      <dgm:prSet presAssocID="{BF8AD2B6-5155-44B2-9222-3D4954D7B772}" presName="space" presStyleCnt="0"/>
      <dgm:spPr/>
    </dgm:pt>
    <dgm:pt modelId="{2836F2BF-2A77-4CCD-95AF-A966411E58F5}" type="pres">
      <dgm:prSet presAssocID="{4D54F919-A581-427B-A4EE-EF5351E66BA6}" presName="compositeB" presStyleCnt="0"/>
      <dgm:spPr/>
    </dgm:pt>
    <dgm:pt modelId="{A0EFBB48-AFC5-499A-B240-3227CBA6E2C4}" type="pres">
      <dgm:prSet presAssocID="{4D54F919-A581-427B-A4EE-EF5351E66BA6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0D00D4-C99C-4A0F-900A-EC36B3797CC9}" type="pres">
      <dgm:prSet presAssocID="{4D54F919-A581-427B-A4EE-EF5351E66BA6}" presName="circleB" presStyleLbl="node1" presStyleIdx="9" presStyleCnt="10"/>
      <dgm:spPr/>
    </dgm:pt>
    <dgm:pt modelId="{02A6C4E0-006A-4369-B811-DEFDF6269068}" type="pres">
      <dgm:prSet presAssocID="{4D54F919-A581-427B-A4EE-EF5351E66BA6}" presName="spaceB" presStyleCnt="0"/>
      <dgm:spPr/>
    </dgm:pt>
  </dgm:ptLst>
  <dgm:cxnLst>
    <dgm:cxn modelId="{C1D6B902-6199-4D0C-A032-1D637EE0C41D}" type="presOf" srcId="{F950F6AD-72AC-41B3-8A7F-F21AF4E77A27}" destId="{2D4444AD-021C-477A-B59B-48EDD68EE092}" srcOrd="0" destOrd="0" presId="urn:microsoft.com/office/officeart/2005/8/layout/hProcess11"/>
    <dgm:cxn modelId="{D3193A94-0D2F-44C1-A4FB-EC9DDF3B33E7}" srcId="{4F564046-CA3B-4C80-ABBD-B7A0B6EACC36}" destId="{26334BBF-CB15-4696-B3B4-08E479CD5415}" srcOrd="0" destOrd="0" parTransId="{D8B796E4-D413-48B8-BD41-6685EB366318}" sibTransId="{532A55C8-A2B6-49D8-BDCC-3186AFE0BC9C}"/>
    <dgm:cxn modelId="{B480AEA6-856C-4E57-B789-C1BEC334873B}" srcId="{4F564046-CA3B-4C80-ABBD-B7A0B6EACC36}" destId="{2BD66555-5A56-4517-935A-2F9DB779E1E0}" srcOrd="6" destOrd="0" parTransId="{37B8C135-4C3E-417A-97AE-58398CB5AC93}" sibTransId="{2EAFFE87-0248-45AE-8783-8386C025882D}"/>
    <dgm:cxn modelId="{0E3EA02B-B306-4E4F-A5FA-9FB147CD8386}" type="presOf" srcId="{4F564046-CA3B-4C80-ABBD-B7A0B6EACC36}" destId="{A24883DE-B970-4526-9A19-2A25D2E23511}" srcOrd="0" destOrd="0" presId="urn:microsoft.com/office/officeart/2005/8/layout/hProcess11"/>
    <dgm:cxn modelId="{0913CF62-CECE-4FE6-9086-F696444D57EC}" type="presOf" srcId="{4D54F919-A581-427B-A4EE-EF5351E66BA6}" destId="{A0EFBB48-AFC5-499A-B240-3227CBA6E2C4}" srcOrd="0" destOrd="0" presId="urn:microsoft.com/office/officeart/2005/8/layout/hProcess11"/>
    <dgm:cxn modelId="{5C57183E-F019-485D-8005-EE0D9BE85989}" type="presOf" srcId="{3DF69498-A79B-491E-9D16-908A2FC2B613}" destId="{EF8749A1-C1BC-4F09-9FC9-878B09635AFE}" srcOrd="0" destOrd="0" presId="urn:microsoft.com/office/officeart/2005/8/layout/hProcess11"/>
    <dgm:cxn modelId="{A9B3D6B4-78A3-4C95-85C3-8103A9882552}" srcId="{4F564046-CA3B-4C80-ABBD-B7A0B6EACC36}" destId="{2308F080-5AD0-48B9-8132-8830D721B262}" srcOrd="2" destOrd="0" parTransId="{1B7B684B-D33E-447A-B527-15B7EA9D5188}" sibTransId="{4ACA740C-EE70-47EB-9C16-3EF9C6E38C16}"/>
    <dgm:cxn modelId="{7248506A-CF5F-4434-BE48-B1A7A844190C}" type="presOf" srcId="{70536179-2FC7-4292-AAC3-67E4E3762173}" destId="{4E0B96DF-64DC-4BCB-B245-2F5715C9C4EF}" srcOrd="0" destOrd="0" presId="urn:microsoft.com/office/officeart/2005/8/layout/hProcess11"/>
    <dgm:cxn modelId="{E087C296-E513-4105-893D-3DEA2BB52F01}" type="presOf" srcId="{26334BBF-CB15-4696-B3B4-08E479CD5415}" destId="{C8E393A3-299B-4970-BDD6-37C8F5687951}" srcOrd="0" destOrd="0" presId="urn:microsoft.com/office/officeart/2005/8/layout/hProcess11"/>
    <dgm:cxn modelId="{FE36C810-B5A5-4610-85D5-346B1AEF0A4B}" type="presOf" srcId="{B38FEBEB-7898-4772-93C4-844C28C963A4}" destId="{F3AF19AC-ABC9-4E36-B372-A273224D500F}" srcOrd="0" destOrd="0" presId="urn:microsoft.com/office/officeart/2005/8/layout/hProcess11"/>
    <dgm:cxn modelId="{4FED5F2B-85EF-4F50-B8C8-4DFAFE31B0C1}" srcId="{4F564046-CA3B-4C80-ABBD-B7A0B6EACC36}" destId="{3DF69498-A79B-491E-9D16-908A2FC2B613}" srcOrd="3" destOrd="0" parTransId="{9F30971F-9D31-4096-8D05-8060AE6B32B4}" sibTransId="{2B7A32FE-BEDD-4675-A747-00D690D950D2}"/>
    <dgm:cxn modelId="{1BF3997E-7E58-4184-B1AE-ABD331946237}" srcId="{4F564046-CA3B-4C80-ABBD-B7A0B6EACC36}" destId="{70536179-2FC7-4292-AAC3-67E4E3762173}" srcOrd="4" destOrd="0" parTransId="{33B4474C-F968-419B-9893-5E1F2D4C0089}" sibTransId="{FE619C44-8A2B-4434-A097-04B61B741992}"/>
    <dgm:cxn modelId="{E94E0F5B-F284-4658-920D-8E50AEF0B882}" srcId="{4F564046-CA3B-4C80-ABBD-B7A0B6EACC36}" destId="{F950F6AD-72AC-41B3-8A7F-F21AF4E77A27}" srcOrd="1" destOrd="0" parTransId="{36A9DEB8-05A6-4A4D-B4EE-B1840D164772}" sibTransId="{65AAA152-701B-4ED6-9F11-D0F18A735D16}"/>
    <dgm:cxn modelId="{87448047-0608-46A3-85B9-C12273C03C90}" type="presOf" srcId="{83CA7927-789D-495E-9A1A-290F5B54422C}" destId="{CDC9229D-2122-4050-901D-717965E7B1CE}" srcOrd="0" destOrd="0" presId="urn:microsoft.com/office/officeart/2005/8/layout/hProcess11"/>
    <dgm:cxn modelId="{AFCA709C-590C-42A2-A966-28C99F71A867}" type="presOf" srcId="{16A72822-8082-4869-96E3-29814BC18A7D}" destId="{2FBDA946-BB69-4BEF-B4F8-6911B63B01AD}" srcOrd="0" destOrd="0" presId="urn:microsoft.com/office/officeart/2005/8/layout/hProcess11"/>
    <dgm:cxn modelId="{B5DB2DDE-974E-4CB4-98C6-76A58E02A6AD}" srcId="{4F564046-CA3B-4C80-ABBD-B7A0B6EACC36}" destId="{16A72822-8082-4869-96E3-29814BC18A7D}" srcOrd="8" destOrd="0" parTransId="{2E47AE55-8A5D-404D-8AB1-2B11D2290175}" sibTransId="{BF8AD2B6-5155-44B2-9222-3D4954D7B772}"/>
    <dgm:cxn modelId="{90F6D083-0CB8-4E23-9272-0764C7F995F8}" type="presOf" srcId="{2308F080-5AD0-48B9-8132-8830D721B262}" destId="{413C3F99-F860-4CEC-9832-A03EF0B2D72E}" srcOrd="0" destOrd="0" presId="urn:microsoft.com/office/officeart/2005/8/layout/hProcess11"/>
    <dgm:cxn modelId="{160D6B89-FFF6-4537-9391-C84DE5A8B4C9}" type="presOf" srcId="{2BD66555-5A56-4517-935A-2F9DB779E1E0}" destId="{49F2E161-FEC5-4F82-B3D8-FE007E686B3C}" srcOrd="0" destOrd="0" presId="urn:microsoft.com/office/officeart/2005/8/layout/hProcess11"/>
    <dgm:cxn modelId="{29E33047-12DF-4423-8565-D6942E44A1CC}" srcId="{4F564046-CA3B-4C80-ABBD-B7A0B6EACC36}" destId="{4D54F919-A581-427B-A4EE-EF5351E66BA6}" srcOrd="9" destOrd="0" parTransId="{DF96ED7C-1EBE-4E62-94AD-44CE4EB122D8}" sibTransId="{9B7B6864-ED96-4D1E-ACF2-945579DBC7CF}"/>
    <dgm:cxn modelId="{3B83D731-DAAD-4D03-9C19-AE0DFB266CDE}" srcId="{4F564046-CA3B-4C80-ABBD-B7A0B6EACC36}" destId="{83CA7927-789D-495E-9A1A-290F5B54422C}" srcOrd="7" destOrd="0" parTransId="{08F6AA20-5EE1-42FA-8CE8-2CEB5A350D05}" sibTransId="{FF5524DB-7C0D-46A0-BE2F-15F7E764F4E0}"/>
    <dgm:cxn modelId="{C86DFD93-12C2-4F1F-BD73-8989D0F554F1}" srcId="{4F564046-CA3B-4C80-ABBD-B7A0B6EACC36}" destId="{B38FEBEB-7898-4772-93C4-844C28C963A4}" srcOrd="5" destOrd="0" parTransId="{2B04CD1F-D7AC-4148-80F6-EEF38D416713}" sibTransId="{B3566615-F309-473A-AB91-ABF263170AA6}"/>
    <dgm:cxn modelId="{1DC14E8E-1343-46FE-9A0D-4C5A680A33F2}" type="presParOf" srcId="{A24883DE-B970-4526-9A19-2A25D2E23511}" destId="{66A79199-D93B-4CBB-8ED5-DA077CF33390}" srcOrd="0" destOrd="0" presId="urn:microsoft.com/office/officeart/2005/8/layout/hProcess11"/>
    <dgm:cxn modelId="{8B70BC70-E22C-408E-90E5-BD7BA65EEB73}" type="presParOf" srcId="{A24883DE-B970-4526-9A19-2A25D2E23511}" destId="{EB5C2FDF-17DD-40FF-808C-8928423491ED}" srcOrd="1" destOrd="0" presId="urn:microsoft.com/office/officeart/2005/8/layout/hProcess11"/>
    <dgm:cxn modelId="{BEBEDE9C-8B9A-4E08-A3AE-71E088D897B8}" type="presParOf" srcId="{EB5C2FDF-17DD-40FF-808C-8928423491ED}" destId="{59E51408-15DA-44D9-A3A9-5FE17D488495}" srcOrd="0" destOrd="0" presId="urn:microsoft.com/office/officeart/2005/8/layout/hProcess11"/>
    <dgm:cxn modelId="{7BF397F9-0973-4A43-A9F2-2B1490AA439F}" type="presParOf" srcId="{59E51408-15DA-44D9-A3A9-5FE17D488495}" destId="{C8E393A3-299B-4970-BDD6-37C8F5687951}" srcOrd="0" destOrd="0" presId="urn:microsoft.com/office/officeart/2005/8/layout/hProcess11"/>
    <dgm:cxn modelId="{2B9505D8-FB50-40B1-A4CE-68BB0AF87034}" type="presParOf" srcId="{59E51408-15DA-44D9-A3A9-5FE17D488495}" destId="{CD59EDAD-023A-469F-A470-70A0834B27C1}" srcOrd="1" destOrd="0" presId="urn:microsoft.com/office/officeart/2005/8/layout/hProcess11"/>
    <dgm:cxn modelId="{D2604E5C-1E6B-4946-A11C-C54EE772BE95}" type="presParOf" srcId="{59E51408-15DA-44D9-A3A9-5FE17D488495}" destId="{4F90D846-77BB-4294-A522-9937A6548455}" srcOrd="2" destOrd="0" presId="urn:microsoft.com/office/officeart/2005/8/layout/hProcess11"/>
    <dgm:cxn modelId="{820D014D-9947-4E94-A343-0D4A66150B56}" type="presParOf" srcId="{EB5C2FDF-17DD-40FF-808C-8928423491ED}" destId="{054175A8-F31E-4193-866B-8D3C803A93EE}" srcOrd="1" destOrd="0" presId="urn:microsoft.com/office/officeart/2005/8/layout/hProcess11"/>
    <dgm:cxn modelId="{A5B644A4-D8BD-473A-8BDF-42FACE822CBE}" type="presParOf" srcId="{EB5C2FDF-17DD-40FF-808C-8928423491ED}" destId="{E9D6179E-B29F-415E-8FD4-503639E3AF06}" srcOrd="2" destOrd="0" presId="urn:microsoft.com/office/officeart/2005/8/layout/hProcess11"/>
    <dgm:cxn modelId="{01E86F8A-3A04-4400-895D-F0A58CAEC185}" type="presParOf" srcId="{E9D6179E-B29F-415E-8FD4-503639E3AF06}" destId="{2D4444AD-021C-477A-B59B-48EDD68EE092}" srcOrd="0" destOrd="0" presId="urn:microsoft.com/office/officeart/2005/8/layout/hProcess11"/>
    <dgm:cxn modelId="{552ADC7C-18E5-4297-ACE3-85BB0E1A0777}" type="presParOf" srcId="{E9D6179E-B29F-415E-8FD4-503639E3AF06}" destId="{662E9AE2-F047-4C61-AEE4-C8C8DE08C36D}" srcOrd="1" destOrd="0" presId="urn:microsoft.com/office/officeart/2005/8/layout/hProcess11"/>
    <dgm:cxn modelId="{4604EA99-C60A-4240-96D0-D2AC18E185EF}" type="presParOf" srcId="{E9D6179E-B29F-415E-8FD4-503639E3AF06}" destId="{D6C18537-804C-4F7B-A79E-D558015FB82F}" srcOrd="2" destOrd="0" presId="urn:microsoft.com/office/officeart/2005/8/layout/hProcess11"/>
    <dgm:cxn modelId="{1AAC4EDF-8250-46B5-8EC9-61AA63625EFE}" type="presParOf" srcId="{EB5C2FDF-17DD-40FF-808C-8928423491ED}" destId="{5C4D5B1E-7599-4446-BB28-FA57A0E30278}" srcOrd="3" destOrd="0" presId="urn:microsoft.com/office/officeart/2005/8/layout/hProcess11"/>
    <dgm:cxn modelId="{A16C698A-990C-407B-A80D-A1093FB0BF40}" type="presParOf" srcId="{EB5C2FDF-17DD-40FF-808C-8928423491ED}" destId="{3A1B920D-D8C5-459A-B5E2-051E9C61644C}" srcOrd="4" destOrd="0" presId="urn:microsoft.com/office/officeart/2005/8/layout/hProcess11"/>
    <dgm:cxn modelId="{99654C0F-EC17-42AB-B93D-AF4F8A7BDD6B}" type="presParOf" srcId="{3A1B920D-D8C5-459A-B5E2-051E9C61644C}" destId="{413C3F99-F860-4CEC-9832-A03EF0B2D72E}" srcOrd="0" destOrd="0" presId="urn:microsoft.com/office/officeart/2005/8/layout/hProcess11"/>
    <dgm:cxn modelId="{1ECEAE17-1776-40D6-A2AC-40035003F7D2}" type="presParOf" srcId="{3A1B920D-D8C5-459A-B5E2-051E9C61644C}" destId="{BC8FED4A-0C1C-4A1A-B2AF-51DB9BF88494}" srcOrd="1" destOrd="0" presId="urn:microsoft.com/office/officeart/2005/8/layout/hProcess11"/>
    <dgm:cxn modelId="{6D156AD9-B173-49C0-AD70-1C77C55CA42B}" type="presParOf" srcId="{3A1B920D-D8C5-459A-B5E2-051E9C61644C}" destId="{60B503FE-6670-4CC8-A732-E88D44BE20B3}" srcOrd="2" destOrd="0" presId="urn:microsoft.com/office/officeart/2005/8/layout/hProcess11"/>
    <dgm:cxn modelId="{BB963C67-A827-4444-B0E6-C419CC77F779}" type="presParOf" srcId="{EB5C2FDF-17DD-40FF-808C-8928423491ED}" destId="{EDC0DC85-6B38-4D03-A412-1B6294ECEC1D}" srcOrd="5" destOrd="0" presId="urn:microsoft.com/office/officeart/2005/8/layout/hProcess11"/>
    <dgm:cxn modelId="{6D13CD81-83D7-4582-8747-4DE419737E8A}" type="presParOf" srcId="{EB5C2FDF-17DD-40FF-808C-8928423491ED}" destId="{A58F8C8C-7175-4F99-A00A-73BABF1306A9}" srcOrd="6" destOrd="0" presId="urn:microsoft.com/office/officeart/2005/8/layout/hProcess11"/>
    <dgm:cxn modelId="{BF3DF2F3-862E-4FA3-A509-2D171697D1DB}" type="presParOf" srcId="{A58F8C8C-7175-4F99-A00A-73BABF1306A9}" destId="{EF8749A1-C1BC-4F09-9FC9-878B09635AFE}" srcOrd="0" destOrd="0" presId="urn:microsoft.com/office/officeart/2005/8/layout/hProcess11"/>
    <dgm:cxn modelId="{9127B8E2-3B34-411B-B74C-EAD91F6CEAA5}" type="presParOf" srcId="{A58F8C8C-7175-4F99-A00A-73BABF1306A9}" destId="{EE4809DC-0BD3-4EB5-962F-6A9C215FC894}" srcOrd="1" destOrd="0" presId="urn:microsoft.com/office/officeart/2005/8/layout/hProcess11"/>
    <dgm:cxn modelId="{B98E0349-4E58-4EA8-97A2-50643E26F99E}" type="presParOf" srcId="{A58F8C8C-7175-4F99-A00A-73BABF1306A9}" destId="{7C89EA99-7B25-4700-88A5-E3D526A0BFD2}" srcOrd="2" destOrd="0" presId="urn:microsoft.com/office/officeart/2005/8/layout/hProcess11"/>
    <dgm:cxn modelId="{CCA96A46-C3AE-4D7B-B8BA-B36373CE3506}" type="presParOf" srcId="{EB5C2FDF-17DD-40FF-808C-8928423491ED}" destId="{C3D573CB-7197-4CFB-AB87-449093EFFD6B}" srcOrd="7" destOrd="0" presId="urn:microsoft.com/office/officeart/2005/8/layout/hProcess11"/>
    <dgm:cxn modelId="{09BE8C46-26D0-4219-857D-071C4E3D1B4D}" type="presParOf" srcId="{EB5C2FDF-17DD-40FF-808C-8928423491ED}" destId="{92788660-2587-44AC-B26D-3AC49A0D5980}" srcOrd="8" destOrd="0" presId="urn:microsoft.com/office/officeart/2005/8/layout/hProcess11"/>
    <dgm:cxn modelId="{C3A3C421-22E8-4949-BA9C-67ADAE7C8A7F}" type="presParOf" srcId="{92788660-2587-44AC-B26D-3AC49A0D5980}" destId="{4E0B96DF-64DC-4BCB-B245-2F5715C9C4EF}" srcOrd="0" destOrd="0" presId="urn:microsoft.com/office/officeart/2005/8/layout/hProcess11"/>
    <dgm:cxn modelId="{C00ABBDD-E4A8-4784-8D5F-1C34CEDFA039}" type="presParOf" srcId="{92788660-2587-44AC-B26D-3AC49A0D5980}" destId="{CCA443CB-2B85-47C8-A4C8-1CCEBC0CA2DA}" srcOrd="1" destOrd="0" presId="urn:microsoft.com/office/officeart/2005/8/layout/hProcess11"/>
    <dgm:cxn modelId="{74EBD997-5C1C-4AA8-A061-C01F5A78D667}" type="presParOf" srcId="{92788660-2587-44AC-B26D-3AC49A0D5980}" destId="{F60896E0-BA97-4C7E-99F1-0D8B3B9781C8}" srcOrd="2" destOrd="0" presId="urn:microsoft.com/office/officeart/2005/8/layout/hProcess11"/>
    <dgm:cxn modelId="{7E415B3D-D14A-420A-8047-88C6D4BA4EB5}" type="presParOf" srcId="{EB5C2FDF-17DD-40FF-808C-8928423491ED}" destId="{D00D3E77-C6A7-4162-AC00-AFBCFCBDD329}" srcOrd="9" destOrd="0" presId="urn:microsoft.com/office/officeart/2005/8/layout/hProcess11"/>
    <dgm:cxn modelId="{BF5F05AB-BE1F-4A8F-9442-ADFEA3F61442}" type="presParOf" srcId="{EB5C2FDF-17DD-40FF-808C-8928423491ED}" destId="{B3068445-293C-4176-B1BB-D3B3138A525E}" srcOrd="10" destOrd="0" presId="urn:microsoft.com/office/officeart/2005/8/layout/hProcess11"/>
    <dgm:cxn modelId="{2D7FA833-2CC1-4928-B9B0-66D422748250}" type="presParOf" srcId="{B3068445-293C-4176-B1BB-D3B3138A525E}" destId="{F3AF19AC-ABC9-4E36-B372-A273224D500F}" srcOrd="0" destOrd="0" presId="urn:microsoft.com/office/officeart/2005/8/layout/hProcess11"/>
    <dgm:cxn modelId="{061B7596-BF3A-4C34-BEA8-D31E49B75C32}" type="presParOf" srcId="{B3068445-293C-4176-B1BB-D3B3138A525E}" destId="{F8325BD1-8579-403F-AC4B-FDCF5E3EBB36}" srcOrd="1" destOrd="0" presId="urn:microsoft.com/office/officeart/2005/8/layout/hProcess11"/>
    <dgm:cxn modelId="{FC9394CC-97BB-41BC-BCD6-F7CBEE521160}" type="presParOf" srcId="{B3068445-293C-4176-B1BB-D3B3138A525E}" destId="{0D7C922A-F6E2-479C-AA47-DE196772A20C}" srcOrd="2" destOrd="0" presId="urn:microsoft.com/office/officeart/2005/8/layout/hProcess11"/>
    <dgm:cxn modelId="{AB1AD825-5329-403F-8C86-70092165D283}" type="presParOf" srcId="{EB5C2FDF-17DD-40FF-808C-8928423491ED}" destId="{B76B16BE-B618-4E79-8B6E-A7378A945431}" srcOrd="11" destOrd="0" presId="urn:microsoft.com/office/officeart/2005/8/layout/hProcess11"/>
    <dgm:cxn modelId="{73BCEE9C-001F-429B-B00B-A1D90159FA22}" type="presParOf" srcId="{EB5C2FDF-17DD-40FF-808C-8928423491ED}" destId="{A6A9D8C5-5CAE-4CF5-8597-0E56B775CDA8}" srcOrd="12" destOrd="0" presId="urn:microsoft.com/office/officeart/2005/8/layout/hProcess11"/>
    <dgm:cxn modelId="{99765D4D-4EDB-4D8A-98A8-00029D6E28A3}" type="presParOf" srcId="{A6A9D8C5-5CAE-4CF5-8597-0E56B775CDA8}" destId="{49F2E161-FEC5-4F82-B3D8-FE007E686B3C}" srcOrd="0" destOrd="0" presId="urn:microsoft.com/office/officeart/2005/8/layout/hProcess11"/>
    <dgm:cxn modelId="{B60C3F76-2749-40C4-9D64-F81F0329167B}" type="presParOf" srcId="{A6A9D8C5-5CAE-4CF5-8597-0E56B775CDA8}" destId="{53560760-8300-4E1E-9592-B978EA8B8EC8}" srcOrd="1" destOrd="0" presId="urn:microsoft.com/office/officeart/2005/8/layout/hProcess11"/>
    <dgm:cxn modelId="{C0552335-9C8C-4435-BFA5-1613EB114622}" type="presParOf" srcId="{A6A9D8C5-5CAE-4CF5-8597-0E56B775CDA8}" destId="{E3CD856C-F5B9-4A16-8B8B-7B5CDA4E3BC2}" srcOrd="2" destOrd="0" presId="urn:microsoft.com/office/officeart/2005/8/layout/hProcess11"/>
    <dgm:cxn modelId="{0273AED9-4C00-49A9-9177-9FDAD934296B}" type="presParOf" srcId="{EB5C2FDF-17DD-40FF-808C-8928423491ED}" destId="{C04D0DD0-A848-4CBD-B9F5-47C2B8249374}" srcOrd="13" destOrd="0" presId="urn:microsoft.com/office/officeart/2005/8/layout/hProcess11"/>
    <dgm:cxn modelId="{CB85F6F6-46AA-4DFE-BC39-DC73F5A2FFF8}" type="presParOf" srcId="{EB5C2FDF-17DD-40FF-808C-8928423491ED}" destId="{79C03241-2CDA-4155-B04F-F42C4D3E5BE6}" srcOrd="14" destOrd="0" presId="urn:microsoft.com/office/officeart/2005/8/layout/hProcess11"/>
    <dgm:cxn modelId="{81BF7805-3D28-4401-8FC8-E8C846492B30}" type="presParOf" srcId="{79C03241-2CDA-4155-B04F-F42C4D3E5BE6}" destId="{CDC9229D-2122-4050-901D-717965E7B1CE}" srcOrd="0" destOrd="0" presId="urn:microsoft.com/office/officeart/2005/8/layout/hProcess11"/>
    <dgm:cxn modelId="{A3F572DE-AFDF-40CB-BED4-24143CD8B9FB}" type="presParOf" srcId="{79C03241-2CDA-4155-B04F-F42C4D3E5BE6}" destId="{2E4A976E-45DC-4AE5-8BF7-FDF621CA5EC2}" srcOrd="1" destOrd="0" presId="urn:microsoft.com/office/officeart/2005/8/layout/hProcess11"/>
    <dgm:cxn modelId="{7DC8AB0D-31D7-4EE6-BD0D-9A89A4012A11}" type="presParOf" srcId="{79C03241-2CDA-4155-B04F-F42C4D3E5BE6}" destId="{35A23CFE-92A4-4617-B3CE-092ECBAEB9F4}" srcOrd="2" destOrd="0" presId="urn:microsoft.com/office/officeart/2005/8/layout/hProcess11"/>
    <dgm:cxn modelId="{277DC842-8797-4423-AF59-F0F8A1AB2CC7}" type="presParOf" srcId="{EB5C2FDF-17DD-40FF-808C-8928423491ED}" destId="{D1AB1AC5-7FF5-45FC-A491-97016AE17342}" srcOrd="15" destOrd="0" presId="urn:microsoft.com/office/officeart/2005/8/layout/hProcess11"/>
    <dgm:cxn modelId="{1EA67B80-3F27-4051-9D65-BAE149A3C548}" type="presParOf" srcId="{EB5C2FDF-17DD-40FF-808C-8928423491ED}" destId="{784B5BB8-EB99-47A0-9802-ECD0CE75B27A}" srcOrd="16" destOrd="0" presId="urn:microsoft.com/office/officeart/2005/8/layout/hProcess11"/>
    <dgm:cxn modelId="{DB92E037-6A9C-42BC-A59C-19E20998E8A6}" type="presParOf" srcId="{784B5BB8-EB99-47A0-9802-ECD0CE75B27A}" destId="{2FBDA946-BB69-4BEF-B4F8-6911B63B01AD}" srcOrd="0" destOrd="0" presId="urn:microsoft.com/office/officeart/2005/8/layout/hProcess11"/>
    <dgm:cxn modelId="{CB016775-FB91-43AE-B704-D9FAD2513A27}" type="presParOf" srcId="{784B5BB8-EB99-47A0-9802-ECD0CE75B27A}" destId="{7216FD30-8144-4441-9068-1915DBC5DEBA}" srcOrd="1" destOrd="0" presId="urn:microsoft.com/office/officeart/2005/8/layout/hProcess11"/>
    <dgm:cxn modelId="{5D026309-04A0-48FE-A715-91896CD9FD9B}" type="presParOf" srcId="{784B5BB8-EB99-47A0-9802-ECD0CE75B27A}" destId="{67DE10F6-A9AD-42B1-A41D-EC9F5433B1EE}" srcOrd="2" destOrd="0" presId="urn:microsoft.com/office/officeart/2005/8/layout/hProcess11"/>
    <dgm:cxn modelId="{3460AB29-888B-4321-BE1D-BC99B4DBDD28}" type="presParOf" srcId="{EB5C2FDF-17DD-40FF-808C-8928423491ED}" destId="{BF5A569B-A916-4FB3-857D-BB5CD49F876E}" srcOrd="17" destOrd="0" presId="urn:microsoft.com/office/officeart/2005/8/layout/hProcess11"/>
    <dgm:cxn modelId="{0E34E4D7-5174-46FD-AD57-CE89DE26F283}" type="presParOf" srcId="{EB5C2FDF-17DD-40FF-808C-8928423491ED}" destId="{2836F2BF-2A77-4CCD-95AF-A966411E58F5}" srcOrd="18" destOrd="0" presId="urn:microsoft.com/office/officeart/2005/8/layout/hProcess11"/>
    <dgm:cxn modelId="{02FB0B36-66A9-4D78-9278-AB1BCF50B835}" type="presParOf" srcId="{2836F2BF-2A77-4CCD-95AF-A966411E58F5}" destId="{A0EFBB48-AFC5-499A-B240-3227CBA6E2C4}" srcOrd="0" destOrd="0" presId="urn:microsoft.com/office/officeart/2005/8/layout/hProcess11"/>
    <dgm:cxn modelId="{FE51321A-1073-48EB-875A-EB8D2347C82F}" type="presParOf" srcId="{2836F2BF-2A77-4CCD-95AF-A966411E58F5}" destId="{560D00D4-C99C-4A0F-900A-EC36B3797CC9}" srcOrd="1" destOrd="0" presId="urn:microsoft.com/office/officeart/2005/8/layout/hProcess11"/>
    <dgm:cxn modelId="{EC811710-A690-477F-911C-3DB3B9211B99}" type="presParOf" srcId="{2836F2BF-2A77-4CCD-95AF-A966411E58F5}" destId="{02A6C4E0-006A-4369-B811-DEFDF62690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B3787-EB27-4AB8-85ED-C23D96A898C4}">
      <dsp:nvSpPr>
        <dsp:cNvPr id="0" name=""/>
        <dsp:cNvSpPr/>
      </dsp:nvSpPr>
      <dsp:spPr>
        <a:xfrm>
          <a:off x="68493" y="0"/>
          <a:ext cx="7844963" cy="38379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8BE89-8B3F-4EC6-A7F3-A8E0290B8177}">
      <dsp:nvSpPr>
        <dsp:cNvPr id="0" name=""/>
        <dsp:cNvSpPr/>
      </dsp:nvSpPr>
      <dsp:spPr>
        <a:xfrm>
          <a:off x="3402" y="1151382"/>
          <a:ext cx="2545026" cy="1535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b="1" kern="1200" dirty="0"/>
            <a:t>Capacité à collaborer en contexte international </a:t>
          </a:r>
          <a:r>
            <a:rPr lang="fr-FR" sz="1600" b="0" kern="1200" dirty="0"/>
            <a:t>(multiculturel et multilingue)</a:t>
          </a:r>
        </a:p>
      </dsp:txBody>
      <dsp:txXfrm>
        <a:off x="78343" y="1226323"/>
        <a:ext cx="2395144" cy="1385294"/>
      </dsp:txXfrm>
    </dsp:sp>
    <dsp:sp modelId="{327444A3-110C-4A66-9D86-D00785A615C3}">
      <dsp:nvSpPr>
        <dsp:cNvPr id="0" name=""/>
        <dsp:cNvSpPr/>
      </dsp:nvSpPr>
      <dsp:spPr>
        <a:xfrm>
          <a:off x="2675680" y="1113002"/>
          <a:ext cx="2630589" cy="16119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b="1" kern="1200" dirty="0"/>
            <a:t>Connaissances et compétences transversales:</a:t>
          </a:r>
          <a:r>
            <a:rPr lang="fr-FR" sz="1500" kern="1200" dirty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500" kern="1200" dirty="0"/>
            <a:t>linguistiques, interculturelles, pratiques, académiques, professionnelles </a:t>
          </a:r>
        </a:p>
      </dsp:txBody>
      <dsp:txXfrm>
        <a:off x="2754368" y="1191690"/>
        <a:ext cx="2473213" cy="1454558"/>
      </dsp:txXfrm>
    </dsp:sp>
    <dsp:sp modelId="{91EA71E6-6293-4FB9-B935-3EEB98B7327D}">
      <dsp:nvSpPr>
        <dsp:cNvPr id="0" name=""/>
        <dsp:cNvSpPr/>
      </dsp:nvSpPr>
      <dsp:spPr>
        <a:xfrm>
          <a:off x="5433521" y="1151382"/>
          <a:ext cx="2545026" cy="1535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 travers des expériences en France et à l’étranger</a:t>
          </a:r>
        </a:p>
      </dsp:txBody>
      <dsp:txXfrm>
        <a:off x="5508462" y="1226323"/>
        <a:ext cx="2395144" cy="138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9ADA7-F09A-4F2C-A71C-91C9CE6C8F8E}">
      <dsp:nvSpPr>
        <dsp:cNvPr id="0" name=""/>
        <dsp:cNvSpPr/>
      </dsp:nvSpPr>
      <dsp:spPr>
        <a:xfrm>
          <a:off x="1761035" y="0"/>
          <a:ext cx="3588834" cy="3112768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Services administratifs centraux (rue </a:t>
          </a:r>
          <a:r>
            <a:rPr lang="fr-FR" sz="1600" b="1" kern="1200" dirty="0" err="1"/>
            <a:t>Marcoz</a:t>
          </a:r>
          <a:r>
            <a:rPr lang="fr-FR" sz="1600" b="1" kern="1200" dirty="0"/>
            <a:t>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Direction des Relations Internationales (DRI)</a:t>
          </a:r>
        </a:p>
      </dsp:txBody>
      <dsp:txXfrm>
        <a:off x="2613383" y="233457"/>
        <a:ext cx="1884138" cy="529170"/>
      </dsp:txXfrm>
    </dsp:sp>
    <dsp:sp modelId="{C610254F-47CF-4723-A3D9-EA9DF65E5924}">
      <dsp:nvSpPr>
        <dsp:cNvPr id="0" name=""/>
        <dsp:cNvSpPr/>
      </dsp:nvSpPr>
      <dsp:spPr>
        <a:xfrm>
          <a:off x="4579296" y="1227481"/>
          <a:ext cx="2334576" cy="1885286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Composante: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IAE</a:t>
          </a:r>
        </a:p>
      </dsp:txBody>
      <dsp:txXfrm>
        <a:off x="4921187" y="1698802"/>
        <a:ext cx="1650794" cy="942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9199-D93B-4CBB-8ED5-DA077CF33390}">
      <dsp:nvSpPr>
        <dsp:cNvPr id="0" name=""/>
        <dsp:cNvSpPr/>
      </dsp:nvSpPr>
      <dsp:spPr>
        <a:xfrm>
          <a:off x="0" y="1460088"/>
          <a:ext cx="9143999" cy="197178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393A3-299B-4970-BDD6-37C8F5687951}">
      <dsp:nvSpPr>
        <dsp:cNvPr id="0" name=""/>
        <dsp:cNvSpPr/>
      </dsp:nvSpPr>
      <dsp:spPr>
        <a:xfrm>
          <a:off x="4847" y="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26/11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Réunion d’information</a:t>
          </a:r>
        </a:p>
      </dsp:txBody>
      <dsp:txXfrm>
        <a:off x="4847" y="0"/>
        <a:ext cx="786593" cy="1971787"/>
      </dsp:txXfrm>
    </dsp:sp>
    <dsp:sp modelId="{CD59EDAD-023A-469F-A470-70A0834B27C1}">
      <dsp:nvSpPr>
        <dsp:cNvPr id="0" name=""/>
        <dsp:cNvSpPr/>
      </dsp:nvSpPr>
      <dsp:spPr>
        <a:xfrm>
          <a:off x="151670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444AD-021C-477A-B59B-48EDD68EE092}">
      <dsp:nvSpPr>
        <dsp:cNvPr id="0" name=""/>
        <dsp:cNvSpPr/>
      </dsp:nvSpPr>
      <dsp:spPr>
        <a:xfrm>
          <a:off x="830770" y="295768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26/11 – 15/01 renseignements à prendre sur les universités partenaires : rencontres responsables échanges et étudiants</a:t>
          </a:r>
          <a:endParaRPr lang="fr-FR" sz="700" kern="1200" dirty="0"/>
        </a:p>
      </dsp:txBody>
      <dsp:txXfrm>
        <a:off x="830770" y="2957680"/>
        <a:ext cx="786593" cy="1971787"/>
      </dsp:txXfrm>
    </dsp:sp>
    <dsp:sp modelId="{662E9AE2-F047-4C61-AEE4-C8C8DE08C36D}">
      <dsp:nvSpPr>
        <dsp:cNvPr id="0" name=""/>
        <dsp:cNvSpPr/>
      </dsp:nvSpPr>
      <dsp:spPr>
        <a:xfrm>
          <a:off x="977594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C3F99-F860-4CEC-9832-A03EF0B2D72E}">
      <dsp:nvSpPr>
        <dsp:cNvPr id="0" name=""/>
        <dsp:cNvSpPr/>
      </dsp:nvSpPr>
      <dsp:spPr>
        <a:xfrm>
          <a:off x="1656694" y="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rgbClr val="FF0000"/>
              </a:solidFill>
            </a:rPr>
            <a:t>15/01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>
              <a:solidFill>
                <a:srgbClr val="FF0000"/>
              </a:solidFill>
            </a:rPr>
            <a:t>12h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dépôt de la </a:t>
          </a:r>
          <a:r>
            <a:rPr lang="fr-FR" sz="700" kern="1200" dirty="0">
              <a:hlinkClick xmlns:r="http://schemas.openxmlformats.org/officeDocument/2006/relationships" r:id="rId1"/>
            </a:rPr>
            <a:t>candidature en ligne</a:t>
          </a:r>
          <a:endParaRPr lang="fr-FR" sz="700" kern="1200" dirty="0"/>
        </a:p>
      </dsp:txBody>
      <dsp:txXfrm>
        <a:off x="1656694" y="0"/>
        <a:ext cx="786593" cy="1971787"/>
      </dsp:txXfrm>
    </dsp:sp>
    <dsp:sp modelId="{BC8FED4A-0C1C-4A1A-B2AF-51DB9BF88494}">
      <dsp:nvSpPr>
        <dsp:cNvPr id="0" name=""/>
        <dsp:cNvSpPr/>
      </dsp:nvSpPr>
      <dsp:spPr>
        <a:xfrm>
          <a:off x="1803517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749A1-C1BC-4F09-9FC9-878B09635AFE}">
      <dsp:nvSpPr>
        <dsp:cNvPr id="0" name=""/>
        <dsp:cNvSpPr/>
      </dsp:nvSpPr>
      <dsp:spPr>
        <a:xfrm>
          <a:off x="2482617" y="295768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A partir du 25/01: Jurys</a:t>
          </a:r>
        </a:p>
      </dsp:txBody>
      <dsp:txXfrm>
        <a:off x="2482617" y="2957680"/>
        <a:ext cx="786593" cy="1971787"/>
      </dsp:txXfrm>
    </dsp:sp>
    <dsp:sp modelId="{EE4809DC-0BD3-4EB5-962F-6A9C215FC894}">
      <dsp:nvSpPr>
        <dsp:cNvPr id="0" name=""/>
        <dsp:cNvSpPr/>
      </dsp:nvSpPr>
      <dsp:spPr>
        <a:xfrm>
          <a:off x="2629440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B96DF-64DC-4BCB-B245-2F5715C9C4EF}">
      <dsp:nvSpPr>
        <dsp:cNvPr id="0" name=""/>
        <dsp:cNvSpPr/>
      </dsp:nvSpPr>
      <dsp:spPr>
        <a:xfrm>
          <a:off x="3308540" y="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>
              <a:solidFill>
                <a:srgbClr val="FF0000"/>
              </a:solidFill>
            </a:rPr>
            <a:t>01/02</a:t>
          </a:r>
          <a:r>
            <a:rPr lang="fr-FR" sz="700" kern="1200" dirty="0"/>
            <a:t> : annonce des résultats</a:t>
          </a:r>
        </a:p>
      </dsp:txBody>
      <dsp:txXfrm>
        <a:off x="3308540" y="0"/>
        <a:ext cx="786593" cy="1971787"/>
      </dsp:txXfrm>
    </dsp:sp>
    <dsp:sp modelId="{CCA443CB-2B85-47C8-A4C8-1CCEBC0CA2DA}">
      <dsp:nvSpPr>
        <dsp:cNvPr id="0" name=""/>
        <dsp:cNvSpPr/>
      </dsp:nvSpPr>
      <dsp:spPr>
        <a:xfrm>
          <a:off x="3455364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F19AC-ABC9-4E36-B372-A273224D500F}">
      <dsp:nvSpPr>
        <dsp:cNvPr id="0" name=""/>
        <dsp:cNvSpPr/>
      </dsp:nvSpPr>
      <dsp:spPr>
        <a:xfrm>
          <a:off x="4134464" y="295768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>
              <a:solidFill>
                <a:srgbClr val="FF0000"/>
              </a:solidFill>
            </a:rPr>
            <a:t>05/02</a:t>
          </a:r>
          <a:r>
            <a:rPr lang="fr-FR" sz="700" kern="1200" dirty="0"/>
            <a:t> : délais de retour du coupon réponse par l’étudiant</a:t>
          </a:r>
        </a:p>
      </dsp:txBody>
      <dsp:txXfrm>
        <a:off x="4134464" y="2957680"/>
        <a:ext cx="786593" cy="1971787"/>
      </dsp:txXfrm>
    </dsp:sp>
    <dsp:sp modelId="{F8325BD1-8579-403F-AC4B-FDCF5E3EBB36}">
      <dsp:nvSpPr>
        <dsp:cNvPr id="0" name=""/>
        <dsp:cNvSpPr/>
      </dsp:nvSpPr>
      <dsp:spPr>
        <a:xfrm>
          <a:off x="4281287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E161-FEC5-4F82-B3D8-FE007E686B3C}">
      <dsp:nvSpPr>
        <dsp:cNvPr id="0" name=""/>
        <dsp:cNvSpPr/>
      </dsp:nvSpPr>
      <dsp:spPr>
        <a:xfrm>
          <a:off x="4960387" y="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>
              <a:solidFill>
                <a:srgbClr val="FF0000"/>
              </a:solidFill>
            </a:rPr>
            <a:t>Courant février 2021</a:t>
          </a:r>
          <a:r>
            <a:rPr lang="fr-FR" sz="700" kern="1200" dirty="0"/>
            <a:t>: Inscription sur </a:t>
          </a:r>
          <a:r>
            <a:rPr lang="fr-FR" sz="700" kern="1200" dirty="0" err="1"/>
            <a:t>Moveon</a:t>
          </a:r>
          <a:r>
            <a:rPr lang="fr-FR" sz="700" kern="1200" dirty="0"/>
            <a:t> APRES avoir été sélectionné</a:t>
          </a:r>
        </a:p>
      </dsp:txBody>
      <dsp:txXfrm>
        <a:off x="4960387" y="0"/>
        <a:ext cx="786593" cy="1971787"/>
      </dsp:txXfrm>
    </dsp:sp>
    <dsp:sp modelId="{53560760-8300-4E1E-9592-B978EA8B8EC8}">
      <dsp:nvSpPr>
        <dsp:cNvPr id="0" name=""/>
        <dsp:cNvSpPr/>
      </dsp:nvSpPr>
      <dsp:spPr>
        <a:xfrm>
          <a:off x="5107211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9229D-2122-4050-901D-717965E7B1CE}">
      <dsp:nvSpPr>
        <dsp:cNvPr id="0" name=""/>
        <dsp:cNvSpPr/>
      </dsp:nvSpPr>
      <dsp:spPr>
        <a:xfrm>
          <a:off x="5786311" y="295768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/>
            <a:t>Courant février/mars/avril NOMINATION auprès de l’université d’accueil (selon indications du partenaire)</a:t>
          </a:r>
        </a:p>
      </dsp:txBody>
      <dsp:txXfrm>
        <a:off x="5786311" y="2957680"/>
        <a:ext cx="786593" cy="1971787"/>
      </dsp:txXfrm>
    </dsp:sp>
    <dsp:sp modelId="{2E4A976E-45DC-4AE5-8BF7-FDF621CA5EC2}">
      <dsp:nvSpPr>
        <dsp:cNvPr id="0" name=""/>
        <dsp:cNvSpPr/>
      </dsp:nvSpPr>
      <dsp:spPr>
        <a:xfrm>
          <a:off x="5933134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DA946-BB69-4BEF-B4F8-6911B63B01AD}">
      <dsp:nvSpPr>
        <dsp:cNvPr id="0" name=""/>
        <dsp:cNvSpPr/>
      </dsp:nvSpPr>
      <dsp:spPr>
        <a:xfrm>
          <a:off x="6612234" y="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>
              <a:solidFill>
                <a:srgbClr val="FF0000"/>
              </a:solidFill>
            </a:rPr>
            <a:t>Courant février/mars/avril </a:t>
          </a:r>
          <a:r>
            <a:rPr lang="fr-FR" sz="700" kern="1200" dirty="0"/>
            <a:t>INSCRIPTION auprès de l’université d’accueil (selon indications du partenaire</a:t>
          </a:r>
        </a:p>
      </dsp:txBody>
      <dsp:txXfrm>
        <a:off x="6612234" y="0"/>
        <a:ext cx="786593" cy="1971787"/>
      </dsp:txXfrm>
    </dsp:sp>
    <dsp:sp modelId="{7216FD30-8144-4441-9068-1915DBC5DEBA}">
      <dsp:nvSpPr>
        <dsp:cNvPr id="0" name=""/>
        <dsp:cNvSpPr/>
      </dsp:nvSpPr>
      <dsp:spPr>
        <a:xfrm>
          <a:off x="6759058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FBB48-AFC5-499A-B240-3227CBA6E2C4}">
      <dsp:nvSpPr>
        <dsp:cNvPr id="0" name=""/>
        <dsp:cNvSpPr/>
      </dsp:nvSpPr>
      <dsp:spPr>
        <a:xfrm>
          <a:off x="7438158" y="2957680"/>
          <a:ext cx="786593" cy="197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9784" rIns="49784" bIns="49784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Réunion spécifique pour le Contrat d’études</a:t>
          </a:r>
          <a:endParaRPr lang="fr-FR" sz="700" kern="1200" dirty="0"/>
        </a:p>
      </dsp:txBody>
      <dsp:txXfrm>
        <a:off x="7438158" y="2957680"/>
        <a:ext cx="786593" cy="1971787"/>
      </dsp:txXfrm>
    </dsp:sp>
    <dsp:sp modelId="{560D00D4-C99C-4A0F-900A-EC36B3797CC9}">
      <dsp:nvSpPr>
        <dsp:cNvPr id="0" name=""/>
        <dsp:cNvSpPr/>
      </dsp:nvSpPr>
      <dsp:spPr>
        <a:xfrm>
          <a:off x="7584981" y="2218260"/>
          <a:ext cx="492946" cy="492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/>
              <a:t>En-tête éventuelle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C2FD0F6-CCB2-214C-8492-8583B7A23759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/>
              <a:t>Réf. : nom_du_fichier(Trigramme)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40F285-2BB9-D246-8D60-EE1AF8895C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455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/>
              <a:t>En-tête éventuelle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9E54E5-5813-524B-956D-EF503DCAD497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/>
              <a:t>Réf. : nom_du_fichier(Trigramme)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76E983-230E-3B4F-BD9A-FAF624D498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01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L3 (</a:t>
            </a:r>
            <a:r>
              <a:rPr lang="fr-FR" dirty="0">
                <a:highlight>
                  <a:srgbClr val="FFFF00"/>
                </a:highlight>
              </a:rPr>
              <a:t>ex-BTS ou non?)</a:t>
            </a:r>
          </a:p>
          <a:p>
            <a:r>
              <a:rPr lang="fr-FR" dirty="0"/>
              <a:t>+ M1 (nouveaux, </a:t>
            </a:r>
            <a:r>
              <a:rPr lang="fr-FR" dirty="0">
                <a:highlight>
                  <a:srgbClr val="FFFF00"/>
                </a:highlight>
              </a:rPr>
              <a:t>anciens ou que </a:t>
            </a:r>
            <a:r>
              <a:rPr lang="fr-FR" dirty="0" err="1">
                <a:highlight>
                  <a:srgbClr val="FFFF00"/>
                </a:highlight>
              </a:rPr>
              <a:t>outgoing</a:t>
            </a:r>
            <a:r>
              <a:rPr lang="fr-FR" dirty="0">
                <a:highlight>
                  <a:srgbClr val="FFFF00"/>
                </a:highlight>
              </a:rPr>
              <a:t> prévus?</a:t>
            </a:r>
            <a:r>
              <a:rPr lang="fr-FR" dirty="0"/>
              <a:t>): sauf ITM</a:t>
            </a:r>
          </a:p>
          <a:p>
            <a:r>
              <a:rPr lang="fr-FR" dirty="0"/>
              <a:t> Départ au semestre prochain (printemps)</a:t>
            </a:r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En-tête éventuelle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B5DB87-A47D-4D4C-98D3-9DEDC12B6F87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Réf. : nom_du_fichier(Trigramme)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6E983-230E-3B4F-BD9A-FAF624D4989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9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En-tête éventuelle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6E57C6-C7FD-46F0-A9E3-0D624DCDE57E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Réf. : nom_du_fichier(Trigramme)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6E983-230E-3B4F-BD9A-FAF624D4989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41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En-tête éventuelle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6E2727C-DA5A-4AE3-96AB-821BD1AC9519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Réf. : nom_du_fichier(Trigramme)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676E983-230E-3B4F-BD9A-FAF624D4989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En-tête éventuelle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6E57C6-C7FD-46F0-A9E3-0D624DCDE57E}" type="datetime1">
              <a:rPr lang="fr-FR" smtClean="0"/>
              <a:t>19/11/2020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Réf. : nom_du_fichier(Trigramme)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6E983-230E-3B4F-BD9A-FAF624D498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34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82"/>
            <a:ext cx="9144000" cy="6530818"/>
          </a:xfrm>
          <a:prstGeom prst="rect">
            <a:avLst/>
          </a:prstGeom>
        </p:spPr>
      </p:pic>
      <p:pic>
        <p:nvPicPr>
          <p:cNvPr id="3" name="Picture 3" descr="C:\Users\ratelmag\Desktop\Logo_mesr_monochrom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02" y="5955322"/>
            <a:ext cx="501738" cy="6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2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72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375780"/>
          </a:xfr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536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50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234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42EEAB8-9449-49BD-9480-E3F07A4CBC6E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8AA48EA-09A6-485B-8291-DDEC40638E90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4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02841DD-EDB3-4BDE-B6A2-AF7104E6B4A5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03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C982AB7-7A36-4A7C-86EA-BC0BFA082740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7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C4282D1-7152-4C22-BE1F-A8B2BAFC4FE6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23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9E5DEAF-FC8E-48E9-AC3B-FCA56E756E04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EF334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490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7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686DCB8-9B26-44A0-813B-6B9E15690254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2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1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00FB8D1-DFCC-4333-96FC-10A3B50C55C5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20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3F897CD-39CF-4C19-98CD-AA9E6951FCC8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864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5FE232F-902D-4EE2-8A3D-A49C22937AEF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28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F334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375780"/>
          </a:xfr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581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55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375780"/>
          </a:xfr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543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375780"/>
          </a:xfr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0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375780"/>
          </a:xfrm>
        </p:spPr>
        <p:txBody>
          <a:bodyPr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99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32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Réf.: RI/Mobilités tardives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2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44"/>
            <a:ext cx="9144000" cy="654735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88099" y="149378"/>
            <a:ext cx="8674273" cy="439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98" y="1149263"/>
            <a:ext cx="8674273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28773" y="5996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10/09/2015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223353" y="6362004"/>
            <a:ext cx="3739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Réf.: RI/Mobilités tardives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981195" y="6349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D3A3D05-9DB4-4E57-BD77-FEEE4A6EA02E}" type="slidenum">
              <a:rPr lang="fr-FR" smtClean="0"/>
              <a:pPr/>
              <a:t>‹N°›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3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EF3340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C3A27ABB-9630-4F34-B5CF-CF5F054D03A1}" type="datetime2">
              <a:rPr lang="en-US" kern="0" smtClean="0">
                <a:cs typeface="Arial"/>
                <a:sym typeface="Arial"/>
              </a:rPr>
              <a:pPr defTabSz="914400"/>
              <a:t>Thursday, November 19, 2020</a:t>
            </a:fld>
            <a:endParaRPr lang="en-US" kern="0" dirty="0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 defTabSz="914400"/>
            <a:endParaRPr lang="en-US" kern="0" dirty="0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r" defTabSz="914400"/>
            <a:fld id="{00000000-1234-1234-1234-123412341234}" type="slidenum">
              <a:rPr lang="fr" sz="1000" kern="0" smtClean="0">
                <a:solidFill>
                  <a:srgbClr val="D2533C"/>
                </a:solidFill>
                <a:cs typeface="Arial"/>
                <a:sym typeface="Arial"/>
              </a:rPr>
              <a:pPr algn="r" defTabSz="914400"/>
              <a:t>‹N°›</a:t>
            </a:fld>
            <a:endParaRPr lang="fr" sz="1000" kern="0">
              <a:solidFill>
                <a:srgbClr val="D2533C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21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-capitole.fr/universite/composantes/centre-de-ressources-en-langues/dialang-321339.kj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-chy.iae@univ-savoie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ramaforms.org/candidature-pour-une-mobilite-detudes-internationale-depart-a-lannee-ou-au-semestre-2021-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ae.univ-smb.fr/international/ou-partir-en-mobilite/centre-international-de-tourisme-hotellerie-et-management-d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lorence.Besson-Reynaud@univ-smb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tional-chy.iae@univ-savoie.fr" TargetMode="External"/><Relationship Id="rId5" Type="http://schemas.openxmlformats.org/officeDocument/2006/relationships/hyperlink" Target="mailto:Nolwenn.Leliboux@univ-smb.fr" TargetMode="External"/><Relationship Id="rId4" Type="http://schemas.openxmlformats.org/officeDocument/2006/relationships/hyperlink" Target="mailto:Gretchen.Pascalis@univ-smb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/>
            <a:fld id="{00000000-1234-1234-1234-123412341234}" type="slidenum">
              <a:rPr lang="fr" sz="1000" kern="0">
                <a:solidFill>
                  <a:srgbClr val="D2533C"/>
                </a:solidFill>
                <a:latin typeface="Arial"/>
                <a:cs typeface="Arial"/>
                <a:sym typeface="Arial"/>
              </a:rPr>
              <a:pPr algn="r" defTabSz="914400"/>
              <a:t>1</a:t>
            </a:fld>
            <a:endParaRPr lang="fr" sz="1000" kern="0">
              <a:solidFill>
                <a:srgbClr val="D2533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69839" y="5137886"/>
            <a:ext cx="1497012" cy="74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038" y="5144787"/>
            <a:ext cx="1008113" cy="7683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90" y="5137886"/>
            <a:ext cx="1791858" cy="6604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5137887"/>
            <a:ext cx="2732906" cy="6306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34" y="1133475"/>
            <a:ext cx="5802905" cy="29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44476"/>
            <a:ext cx="7981950" cy="117475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Université Savoie Mont Blanc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6845078"/>
              </p:ext>
            </p:extLst>
          </p:nvPr>
        </p:nvGraphicFramePr>
        <p:xfrm>
          <a:off x="71120" y="1791336"/>
          <a:ext cx="6979920" cy="31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06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D6544-30EE-4949-AB59-CF6D814E2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635" y="94758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300" dirty="0"/>
              <a:t>BUREAU RI de l’IAE</a:t>
            </a:r>
          </a:p>
          <a:p>
            <a:pPr>
              <a:buFontTx/>
              <a:buChar char="-"/>
            </a:pPr>
            <a:r>
              <a:rPr lang="fr-FR" sz="2300" dirty="0"/>
              <a:t>Réunions d’informations</a:t>
            </a:r>
          </a:p>
          <a:p>
            <a:pPr>
              <a:buFontTx/>
              <a:buChar char="-"/>
            </a:pPr>
            <a:r>
              <a:rPr lang="fr-FR" sz="2300" dirty="0"/>
              <a:t>Procédure de Candidature </a:t>
            </a:r>
          </a:p>
          <a:p>
            <a:pPr>
              <a:buFontTx/>
              <a:buChar char="-"/>
            </a:pPr>
            <a:r>
              <a:rPr lang="fr-FR" sz="2300" dirty="0"/>
              <a:t>Centralisation des candidatures</a:t>
            </a:r>
          </a:p>
          <a:p>
            <a:pPr>
              <a:buFontTx/>
              <a:buChar char="-"/>
            </a:pPr>
            <a:r>
              <a:rPr lang="fr-FR" sz="2300" dirty="0"/>
              <a:t>Jury et sélection</a:t>
            </a:r>
          </a:p>
          <a:p>
            <a:pPr>
              <a:buFontTx/>
              <a:buChar char="-"/>
            </a:pPr>
            <a:r>
              <a:rPr lang="fr-FR" sz="2300" dirty="0"/>
              <a:t>informations générales</a:t>
            </a:r>
          </a:p>
          <a:p>
            <a:pPr>
              <a:buFontTx/>
              <a:buChar char="-"/>
            </a:pPr>
            <a:r>
              <a:rPr lang="fr-FR" sz="2300" dirty="0"/>
              <a:t>Suivi pendant votre séjour dans l’université d’accueil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B8BEFB-33DD-464A-BF7E-04A120FE4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4623" y="1217710"/>
            <a:ext cx="4259179" cy="4525963"/>
          </a:xfrm>
        </p:spPr>
        <p:txBody>
          <a:bodyPr>
            <a:normAutofit fontScale="92500" lnSpcReduction="10000"/>
          </a:bodyPr>
          <a:lstStyle/>
          <a:p>
            <a:pPr marL="400050" lvl="1" indent="0" algn="ctr">
              <a:buNone/>
            </a:pPr>
            <a:r>
              <a:rPr lang="fr-FR" sz="2200" dirty="0"/>
              <a:t>DRI</a:t>
            </a:r>
          </a:p>
          <a:p>
            <a:pPr marL="400050" lvl="1" indent="0">
              <a:buNone/>
            </a:pPr>
            <a:r>
              <a:rPr lang="fr-FR" sz="2200" dirty="0">
                <a:solidFill>
                  <a:srgbClr val="FF0000"/>
                </a:solidFill>
              </a:rPr>
              <a:t>- </a:t>
            </a:r>
            <a:r>
              <a:rPr lang="fr-FR" sz="2200" dirty="0"/>
              <a:t> Ouverture du logiciel </a:t>
            </a:r>
            <a:r>
              <a:rPr lang="fr-FR" sz="2200" dirty="0">
                <a:solidFill>
                  <a:srgbClr val="EF3340"/>
                </a:solidFill>
              </a:rPr>
              <a:t>Move On </a:t>
            </a:r>
            <a:r>
              <a:rPr lang="fr-FR" sz="2200" dirty="0"/>
              <a:t>pour les candidatures à une bourse dans le cadre d’un départ à l’étranger.</a:t>
            </a:r>
          </a:p>
          <a:p>
            <a:pPr marL="400050" lvl="1" indent="0">
              <a:buNone/>
            </a:pPr>
            <a:r>
              <a:rPr lang="fr-FR" sz="2200" dirty="0">
                <a:solidFill>
                  <a:srgbClr val="FF0000"/>
                </a:solidFill>
              </a:rPr>
              <a:t>BOURSES</a:t>
            </a:r>
            <a:r>
              <a:rPr lang="fr-FR" sz="2200" dirty="0">
                <a:solidFill>
                  <a:srgbClr val="808080"/>
                </a:solidFill>
              </a:rPr>
              <a:t> </a:t>
            </a:r>
            <a:r>
              <a:rPr lang="fr-FR" sz="2200" dirty="0"/>
              <a:t>(Erasmus+, Région, AMI) </a:t>
            </a:r>
          </a:p>
          <a:p>
            <a:pPr marL="400050" lvl="1" indent="0">
              <a:buNone/>
            </a:pPr>
            <a:r>
              <a:rPr lang="fr-FR" sz="2200" dirty="0"/>
              <a:t> attribution gestion et toute information relative au paiement de l’acompte et du solde.</a:t>
            </a:r>
          </a:p>
          <a:p>
            <a:pPr marL="400050" lvl="1" indent="0">
              <a:buNone/>
            </a:pPr>
            <a:r>
              <a:rPr lang="fr-FR" sz="2200" dirty="0">
                <a:solidFill>
                  <a:srgbClr val="FF0000"/>
                </a:solidFill>
              </a:rPr>
              <a:t>- contrats d’études, des contrats étudiants, des attestations de présence/départ</a:t>
            </a:r>
            <a:r>
              <a:rPr lang="fr-FR" sz="2200" dirty="0">
                <a:solidFill>
                  <a:srgbClr val="808080"/>
                </a:solidFill>
              </a:rPr>
              <a:t>: </a:t>
            </a:r>
            <a:r>
              <a:rPr lang="fr-FR" sz="2200" dirty="0"/>
              <a:t>documents nécessaires à l’obtention de la bourse.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CED74E-6F66-44AE-96ED-CF4D72EA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711B9-6C55-4228-98E3-4145711F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9F1632-0752-4C5D-B38C-7C1C7B0A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11</a:t>
            </a:fld>
            <a:r>
              <a:rPr lang="fr-FR" dirty="0"/>
              <a:t> / </a:t>
            </a:r>
            <a:r>
              <a:rPr lang="fr-FR" dirty="0" err="1"/>
              <a:t>nn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9E59141-77CB-4990-B564-F2E62F692FE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8099" y="588724"/>
            <a:ext cx="8674272" cy="8873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04D5F09-2060-43B9-A972-3FCE6417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149225"/>
            <a:ext cx="8675687" cy="439738"/>
          </a:xfrm>
        </p:spPr>
        <p:txBody>
          <a:bodyPr/>
          <a:lstStyle/>
          <a:p>
            <a:r>
              <a:rPr lang="fr-FR" dirty="0"/>
              <a:t>Interlocuteurs démarches administratives</a:t>
            </a:r>
          </a:p>
        </p:txBody>
      </p:sp>
    </p:spTree>
    <p:extLst>
      <p:ext uri="{BB962C8B-B14F-4D97-AF65-F5344CB8AC3E}">
        <p14:creationId xmlns:p14="http://schemas.microsoft.com/office/powerpoint/2010/main" val="34192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76225"/>
            <a:ext cx="7962900" cy="1362076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à la Direction des</a:t>
            </a:r>
            <a:br>
              <a:rPr lang="fr-FR" dirty="0"/>
            </a:br>
            <a:r>
              <a:rPr lang="fr-FR" dirty="0"/>
              <a:t> Relations Internationales (DRI) USMB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6725" y="1752600"/>
            <a:ext cx="8296275" cy="4206180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Mathilde D’Harcourt</a:t>
            </a:r>
          </a:p>
          <a:p>
            <a:pPr lvl="0" algn="l"/>
            <a:r>
              <a:rPr lang="fr-FR" dirty="0">
                <a:solidFill>
                  <a:srgbClr val="FF0000"/>
                </a:solidFill>
              </a:rPr>
              <a:t>      </a:t>
            </a:r>
            <a:r>
              <a:rPr lang="fr-FR" u="sng" dirty="0">
                <a:solidFill>
                  <a:srgbClr val="EF3340"/>
                </a:solidFill>
              </a:rPr>
              <a:t>mobilite-iae.dri@univ-smb.fr</a:t>
            </a: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      DRI 27 rue Marcoz </a:t>
            </a: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      B.P.1104 73011 Chambéry Cedex</a:t>
            </a:r>
          </a:p>
          <a:p>
            <a:pPr lvl="0" algn="l"/>
            <a:endParaRPr lang="fr-FR" sz="1000" dirty="0">
              <a:solidFill>
                <a:srgbClr val="808080"/>
              </a:solidFill>
            </a:endParaRPr>
          </a:p>
          <a:p>
            <a:pPr marL="400050" lvl="1" algn="l"/>
            <a:r>
              <a:rPr lang="fr-FR" sz="23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DRI gère</a:t>
            </a:r>
            <a:r>
              <a:rPr lang="fr-FR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fr-FR" sz="2300" b="1" dirty="0">
                <a:solidFill>
                  <a:prstClr val="black"/>
                </a:solidFill>
              </a:rPr>
              <a:t>:</a:t>
            </a:r>
            <a:endParaRPr lang="fr-FR" sz="2300" dirty="0">
              <a:solidFill>
                <a:prstClr val="black"/>
              </a:solidFill>
            </a:endParaRPr>
          </a:p>
          <a:p>
            <a:pPr marL="857250" lvl="1" indent="-457200" algn="l">
              <a:buFont typeface="Wingdings" pitchFamily="2" charset="2"/>
              <a:buChar char="§"/>
            </a:pPr>
            <a:r>
              <a:rPr lang="fr-FR" sz="2300" dirty="0">
                <a:solidFill>
                  <a:srgbClr val="808080"/>
                </a:solidFill>
              </a:rPr>
              <a:t>L’attribution des </a:t>
            </a:r>
            <a:r>
              <a:rPr lang="fr-FR" sz="2300" dirty="0">
                <a:solidFill>
                  <a:srgbClr val="EF3340"/>
                </a:solidFill>
              </a:rPr>
              <a:t>bourses</a:t>
            </a:r>
            <a:r>
              <a:rPr lang="fr-FR" sz="2300" dirty="0">
                <a:solidFill>
                  <a:srgbClr val="808080"/>
                </a:solidFill>
              </a:rPr>
              <a:t> (Erasmus+, Région, AMI) ainsi que leur gestion.  </a:t>
            </a:r>
          </a:p>
          <a:p>
            <a:pPr marL="857250" lvl="1" indent="-457200" algn="l">
              <a:buFont typeface="Wingdings" pitchFamily="2" charset="2"/>
              <a:buChar char="§"/>
            </a:pPr>
            <a:r>
              <a:rPr lang="fr-FR" sz="2300" dirty="0">
                <a:solidFill>
                  <a:srgbClr val="808080"/>
                </a:solidFill>
              </a:rPr>
              <a:t>L’ouverture du logiciel </a:t>
            </a:r>
            <a:r>
              <a:rPr lang="fr-FR" sz="2300" dirty="0">
                <a:solidFill>
                  <a:srgbClr val="EF3340"/>
                </a:solidFill>
              </a:rPr>
              <a:t>Move On </a:t>
            </a:r>
            <a:r>
              <a:rPr lang="fr-FR" sz="2300" dirty="0">
                <a:solidFill>
                  <a:srgbClr val="808080"/>
                </a:solidFill>
              </a:rPr>
              <a:t>pour les candidatures à une bourse dans le cadre d’un départ à l’étranger.</a:t>
            </a:r>
          </a:p>
          <a:p>
            <a:pPr marL="857250" lvl="1" indent="-457200" algn="l">
              <a:buFont typeface="Wingdings" pitchFamily="2" charset="2"/>
              <a:buChar char="§"/>
            </a:pPr>
            <a:r>
              <a:rPr lang="fr-FR" sz="2300" dirty="0">
                <a:solidFill>
                  <a:srgbClr val="808080"/>
                </a:solidFill>
              </a:rPr>
              <a:t>La </a:t>
            </a:r>
            <a:r>
              <a:rPr lang="fr-FR" sz="2300" dirty="0">
                <a:solidFill>
                  <a:srgbClr val="EF3340"/>
                </a:solidFill>
              </a:rPr>
              <a:t>centralisation</a:t>
            </a:r>
            <a:r>
              <a:rPr lang="fr-FR" sz="2300" dirty="0">
                <a:solidFill>
                  <a:srgbClr val="808080"/>
                </a:solidFill>
              </a:rPr>
              <a:t> des contrats d’études, des contrats de mobilité, des attestations de présence.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279525"/>
          </a:xfrm>
          <a:solidFill>
            <a:schemeClr val="bg2"/>
          </a:solidFill>
        </p:spPr>
        <p:txBody>
          <a:bodyPr/>
          <a:lstStyle/>
          <a:p>
            <a:r>
              <a:rPr lang="fr-FR" dirty="0" err="1"/>
              <a:t>Timeline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</a:t>
            </a:r>
            <a:r>
              <a:rPr lang="fr-FR" dirty="0" smtClean="0"/>
              <a:t>.: Mobilité 2021/2022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353168051"/>
              </p:ext>
            </p:extLst>
          </p:nvPr>
        </p:nvGraphicFramePr>
        <p:xfrm>
          <a:off x="0" y="1057836"/>
          <a:ext cx="9143999" cy="492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92126"/>
            <a:ext cx="7772400" cy="1222374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ATTENTION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8150" y="1409700"/>
            <a:ext cx="8191500" cy="4229100"/>
          </a:xfrm>
        </p:spPr>
        <p:txBody>
          <a:bodyPr>
            <a:normAutofit/>
          </a:bodyPr>
          <a:lstStyle/>
          <a:p>
            <a:r>
              <a:rPr lang="fr-FR" sz="2100" dirty="0"/>
              <a:t>Bien attendre l’acceptation de votre candidature par le partenaire et ensuite l’acceptation pour un visa (si nécessaire)</a:t>
            </a:r>
          </a:p>
          <a:p>
            <a:r>
              <a:rPr lang="fr-FR" sz="2100" b="1" i="1" dirty="0">
                <a:solidFill>
                  <a:srgbClr val="EF3340"/>
                </a:solidFill>
              </a:rPr>
              <a:t>avant</a:t>
            </a:r>
            <a:r>
              <a:rPr lang="fr-FR" sz="2100" b="1" i="1" dirty="0"/>
              <a:t> </a:t>
            </a:r>
          </a:p>
          <a:p>
            <a:r>
              <a:rPr lang="fr-FR" sz="2100" dirty="0"/>
              <a:t>d’entreprendre les démarches telles que l’achat de billet de transport, réservation de logement, etc.</a:t>
            </a:r>
            <a:endParaRPr lang="fr-FR" sz="2100" dirty="0">
              <a:solidFill>
                <a:srgbClr val="EF334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6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0026"/>
            <a:ext cx="7772400" cy="1247774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PROCEDURE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600075"/>
            <a:ext cx="8382000" cy="503872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endParaRPr lang="fr-FR" dirty="0">
              <a:solidFill>
                <a:srgbClr val="808080"/>
              </a:solidFill>
            </a:endParaRP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Demande de bourses</a:t>
            </a:r>
          </a:p>
          <a:p>
            <a:pPr lvl="0"/>
            <a:r>
              <a:rPr lang="fr-FR" dirty="0">
                <a:solidFill>
                  <a:srgbClr val="EF3340"/>
                </a:solidFill>
              </a:rPr>
              <a:t>Inscription sur </a:t>
            </a:r>
            <a:r>
              <a:rPr lang="fr-FR" dirty="0" err="1">
                <a:solidFill>
                  <a:srgbClr val="EF3340"/>
                </a:solidFill>
              </a:rPr>
              <a:t>moveon</a:t>
            </a:r>
            <a:r>
              <a:rPr lang="fr-FR" dirty="0">
                <a:solidFill>
                  <a:srgbClr val="EF3340"/>
                </a:solidFill>
              </a:rPr>
              <a:t> APRES </a:t>
            </a:r>
            <a:r>
              <a:rPr lang="fr-FR" u="sng" dirty="0">
                <a:solidFill>
                  <a:srgbClr val="EF3340"/>
                </a:solidFill>
              </a:rPr>
              <a:t>avoir été sélectionné</a:t>
            </a: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Inscription auprès de l’université d’accueil</a:t>
            </a: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       </a:t>
            </a:r>
            <a:r>
              <a:rPr lang="fr-FR" dirty="0">
                <a:solidFill>
                  <a:srgbClr val="EF3340"/>
                </a:solidFill>
              </a:rPr>
              <a:t>Selon les indications reçues du partenaire</a:t>
            </a:r>
          </a:p>
          <a:p>
            <a:pPr lvl="0" algn="l"/>
            <a:r>
              <a:rPr lang="fr-FR" dirty="0">
                <a:solidFill>
                  <a:srgbClr val="808080"/>
                </a:solidFill>
              </a:rPr>
              <a:t>Contrat d’études à rendre selon indications données par le bureau des RI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15</a:t>
            </a:fld>
            <a:r>
              <a:rPr lang="fr-FR"/>
              <a:t> / nn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45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4324"/>
            <a:ext cx="7772400" cy="145732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LE CONTRAT D’ETUDE ou</a:t>
            </a:r>
            <a:br>
              <a:rPr lang="fr-FR" dirty="0"/>
            </a:br>
            <a:r>
              <a:rPr lang="fr-FR" dirty="0"/>
              <a:t> LEARNING AGREEMENT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2424" y="2082800"/>
            <a:ext cx="8372476" cy="351028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fr-FR" sz="2100" dirty="0">
                <a:solidFill>
                  <a:srgbClr val="808080"/>
                </a:solidFill>
              </a:rPr>
              <a:t>Le </a:t>
            </a:r>
            <a:r>
              <a:rPr lang="fr-FR" sz="2100" i="1" dirty="0" err="1">
                <a:solidFill>
                  <a:srgbClr val="808080"/>
                </a:solidFill>
              </a:rPr>
              <a:t>learning</a:t>
            </a:r>
            <a:r>
              <a:rPr lang="fr-FR" sz="2100" i="1" dirty="0">
                <a:solidFill>
                  <a:srgbClr val="808080"/>
                </a:solidFill>
              </a:rPr>
              <a:t> agreement</a:t>
            </a:r>
            <a:r>
              <a:rPr lang="fr-FR" sz="2100" dirty="0">
                <a:solidFill>
                  <a:srgbClr val="808080"/>
                </a:solidFill>
              </a:rPr>
              <a:t> est un </a:t>
            </a:r>
            <a:r>
              <a:rPr lang="fr-FR" sz="2100" i="1" dirty="0">
                <a:solidFill>
                  <a:srgbClr val="FF0000"/>
                </a:solidFill>
              </a:rPr>
              <a:t>contrat</a:t>
            </a:r>
            <a:r>
              <a:rPr lang="fr-FR" sz="2100" dirty="0">
                <a:solidFill>
                  <a:srgbClr val="FF0000"/>
                </a:solidFill>
              </a:rPr>
              <a:t> </a:t>
            </a:r>
            <a:r>
              <a:rPr lang="fr-FR" sz="2100" dirty="0">
                <a:solidFill>
                  <a:srgbClr val="808080"/>
                </a:solidFill>
              </a:rPr>
              <a:t>entre vous, l’Université Savoie Mont Blanc et l’université d’accueil.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fr-FR" sz="2100" dirty="0">
                <a:solidFill>
                  <a:srgbClr val="808080"/>
                </a:solidFill>
              </a:rPr>
              <a:t>Il permet de </a:t>
            </a:r>
            <a:r>
              <a:rPr lang="fr-FR" sz="2100" dirty="0">
                <a:solidFill>
                  <a:srgbClr val="FF0000"/>
                </a:solidFill>
              </a:rPr>
              <a:t>valider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>
                <a:solidFill>
                  <a:srgbClr val="808080"/>
                </a:solidFill>
              </a:rPr>
              <a:t>vos ECTS (30 au semestre et 60 à l’année) et de justifier votre formation à l’étranger pour le </a:t>
            </a:r>
            <a:r>
              <a:rPr lang="fr-FR" sz="2100" dirty="0">
                <a:solidFill>
                  <a:srgbClr val="FF0000"/>
                </a:solidFill>
              </a:rPr>
              <a:t>paiement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>
                <a:solidFill>
                  <a:srgbClr val="808080"/>
                </a:solidFill>
              </a:rPr>
              <a:t>des bourses.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fr-FR" sz="2100" dirty="0">
                <a:solidFill>
                  <a:srgbClr val="808080"/>
                </a:solidFill>
              </a:rPr>
              <a:t>Il doit être </a:t>
            </a:r>
            <a:r>
              <a:rPr lang="fr-FR" sz="2100" dirty="0">
                <a:solidFill>
                  <a:srgbClr val="FF0000"/>
                </a:solidFill>
              </a:rPr>
              <a:t>signé</a:t>
            </a:r>
            <a:r>
              <a:rPr lang="fr-FR" sz="2100" dirty="0">
                <a:solidFill>
                  <a:prstClr val="black"/>
                </a:solidFill>
              </a:rPr>
              <a:t> </a:t>
            </a:r>
            <a:r>
              <a:rPr lang="fr-FR" sz="2100" dirty="0">
                <a:solidFill>
                  <a:srgbClr val="808080"/>
                </a:solidFill>
              </a:rPr>
              <a:t>par </a:t>
            </a:r>
            <a:r>
              <a:rPr lang="fr-FR" sz="2100" u="sng" dirty="0">
                <a:solidFill>
                  <a:srgbClr val="808080"/>
                </a:solidFill>
              </a:rPr>
              <a:t>vous</a:t>
            </a:r>
            <a:r>
              <a:rPr lang="fr-FR" sz="2100" dirty="0">
                <a:solidFill>
                  <a:srgbClr val="808080"/>
                </a:solidFill>
              </a:rPr>
              <a:t>, le responsable d’échange ou de département et le responsable d’échange de l’université d’accueil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63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6699"/>
            <a:ext cx="7772400" cy="113347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LES FINANCEMENTS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9873" y="1400175"/>
            <a:ext cx="8572500" cy="1047749"/>
          </a:xfrm>
        </p:spPr>
        <p:txBody>
          <a:bodyPr>
            <a:normAutofit fontScale="25000" lnSpcReduction="20000"/>
          </a:bodyPr>
          <a:lstStyle/>
          <a:p>
            <a:pPr marL="806450" lvl="1" indent="-342900" algn="l">
              <a:buFont typeface="Arial" pitchFamily="34" charset="0"/>
              <a:buChar char="•"/>
            </a:pPr>
            <a:endParaRPr lang="fr-FR" sz="2400" dirty="0">
              <a:solidFill>
                <a:srgbClr val="FF0000"/>
              </a:solidFill>
            </a:endParaRPr>
          </a:p>
          <a:p>
            <a:pPr marL="806450" lvl="1" indent="-342900" algn="l">
              <a:buFont typeface="Arial" pitchFamily="34" charset="0"/>
              <a:buChar char="•"/>
            </a:pPr>
            <a:endParaRPr lang="fr-FR" sz="2400" dirty="0">
              <a:solidFill>
                <a:srgbClr val="FF0000"/>
              </a:solidFill>
            </a:endParaRPr>
          </a:p>
          <a:p>
            <a:pPr marL="806450" lvl="1" indent="-342900" algn="l">
              <a:buFont typeface="Arial" pitchFamily="34" charset="0"/>
              <a:buChar char="•"/>
            </a:pPr>
            <a:endParaRPr lang="fr-FR" sz="2400" dirty="0">
              <a:solidFill>
                <a:srgbClr val="FF0000"/>
              </a:solidFill>
            </a:endParaRPr>
          </a:p>
          <a:p>
            <a:pPr marL="806450" lvl="1" indent="-342900" algn="l">
              <a:buFont typeface="Arial" pitchFamily="34" charset="0"/>
              <a:buChar char="•"/>
            </a:pPr>
            <a:endParaRPr lang="fr-FR" sz="6200" dirty="0">
              <a:solidFill>
                <a:srgbClr val="FF0000"/>
              </a:solidFill>
            </a:endParaRPr>
          </a:p>
          <a:p>
            <a:pPr marL="806450" lvl="1" indent="-342900" algn="l">
              <a:buFont typeface="Arial" pitchFamily="34" charset="0"/>
              <a:buChar char="•"/>
            </a:pPr>
            <a:r>
              <a:rPr lang="fr-FR" sz="8400" dirty="0">
                <a:solidFill>
                  <a:srgbClr val="EF3340"/>
                </a:solidFill>
              </a:rPr>
              <a:t>Consulter le site web de l’USMB </a:t>
            </a:r>
          </a:p>
          <a:p>
            <a:pPr marL="463550" lvl="1" algn="l"/>
            <a:r>
              <a:rPr lang="fr-FR" sz="6200" u="sng" dirty="0">
                <a:solidFill>
                  <a:srgbClr val="1809DD"/>
                </a:solidFill>
              </a:rPr>
              <a:t>https://www.univ-smb.fr/international/partir-a-letranger/etudiant-e-s/etudes/candidater-a-une-aide-financiere/</a:t>
            </a:r>
          </a:p>
          <a:p>
            <a:pPr marL="806450" lvl="1" indent="-342900" algn="l">
              <a:buFont typeface="Arial" pitchFamily="34" charset="0"/>
              <a:buChar char="•"/>
            </a:pPr>
            <a:endParaRPr lang="fr-FR" sz="2400" dirty="0">
              <a:solidFill>
                <a:srgbClr val="808080"/>
              </a:solidFill>
            </a:endParaRPr>
          </a:p>
          <a:p>
            <a:pPr marL="806450" lvl="1" indent="-342900" algn="l"/>
            <a:endParaRPr lang="fr-FR" dirty="0">
              <a:solidFill>
                <a:prstClr val="black"/>
              </a:solidFill>
            </a:endParaRPr>
          </a:p>
          <a:p>
            <a:pPr marL="806450" lvl="1" indent="-342900" algn="l"/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16" y="2667000"/>
            <a:ext cx="590121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1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6700"/>
            <a:ext cx="7772400" cy="147637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TEST DE LANGUE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3875" y="1419225"/>
            <a:ext cx="8058150" cy="421957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fr-FR" sz="2100" dirty="0"/>
              <a:t>Le test de langue est </a:t>
            </a:r>
            <a:r>
              <a:rPr lang="fr-FR" sz="2100" u="sng" dirty="0">
                <a:solidFill>
                  <a:srgbClr val="EF3340"/>
                </a:solidFill>
              </a:rPr>
              <a:t>obligatoire</a:t>
            </a:r>
            <a:r>
              <a:rPr lang="fr-FR" sz="2100" dirty="0"/>
              <a:t> pour tous les étudiants CANDIDATS à une mobilité internationale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fr-FR" sz="2100" dirty="0">
                <a:solidFill>
                  <a:srgbClr val="939598"/>
                </a:solidFill>
              </a:rPr>
              <a:t>Procédure</a:t>
            </a:r>
            <a:r>
              <a:rPr lang="fr-FR" sz="2100" dirty="0">
                <a:solidFill>
                  <a:srgbClr val="FF0000"/>
                </a:solidFill>
              </a:rPr>
              <a:t> </a:t>
            </a:r>
            <a:r>
              <a:rPr lang="fr-FR" sz="2100" dirty="0">
                <a:solidFill>
                  <a:srgbClr val="EF3340"/>
                </a:solidFill>
              </a:rPr>
              <a:t>DIALANG pour :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fr-FR" sz="2100" dirty="0">
              <a:solidFill>
                <a:srgbClr val="EF3340"/>
              </a:solidFill>
            </a:endParaRPr>
          </a:p>
          <a:p>
            <a:pPr algn="l"/>
            <a:r>
              <a:rPr lang="fr-FR" sz="2100" dirty="0">
                <a:solidFill>
                  <a:srgbClr val="EF3340"/>
                </a:solidFill>
              </a:rPr>
              <a:t>	allemand </a:t>
            </a:r>
            <a:r>
              <a:rPr lang="fr-FR" sz="2100" dirty="0">
                <a:solidFill>
                  <a:srgbClr val="939598"/>
                </a:solidFill>
              </a:rPr>
              <a:t>envoyée par mail à tous les candidats concernés</a:t>
            </a:r>
          </a:p>
          <a:p>
            <a:pPr algn="l"/>
            <a:r>
              <a:rPr lang="fr-FR" sz="2100" dirty="0">
                <a:solidFill>
                  <a:srgbClr val="EF3340"/>
                </a:solidFill>
              </a:rPr>
              <a:t>	   anglais 	      </a:t>
            </a:r>
            <a:r>
              <a:rPr lang="fr-FR" sz="1700" u="sng" dirty="0">
                <a:solidFill>
                  <a:srgbClr val="EF3340"/>
                </a:solidFill>
              </a:rPr>
              <a:t>Instructions </a:t>
            </a:r>
            <a:r>
              <a:rPr lang="fr-FR" sz="1700" u="sng" dirty="0">
                <a:solidFill>
                  <a:srgbClr val="EF3340"/>
                </a:solidFill>
                <a:hlinkClick r:id="rId2"/>
              </a:rPr>
              <a:t>ici</a:t>
            </a:r>
            <a:r>
              <a:rPr lang="fr-FR" sz="1700" u="sng" dirty="0">
                <a:solidFill>
                  <a:srgbClr val="EF3340"/>
                </a:solidFill>
              </a:rPr>
              <a:t> </a:t>
            </a:r>
          </a:p>
          <a:p>
            <a:pPr algn="l"/>
            <a:endParaRPr lang="fr-FR" sz="2100" dirty="0">
              <a:solidFill>
                <a:srgbClr val="939598"/>
              </a:solidFill>
            </a:endParaRPr>
          </a:p>
          <a:p>
            <a:pPr algn="l"/>
            <a:endParaRPr lang="fr-FR" sz="2100" strike="sngStrike" dirty="0">
              <a:solidFill>
                <a:srgbClr val="EF3340"/>
              </a:solidFill>
              <a:highlight>
                <a:srgbClr val="FFFF00"/>
              </a:highligh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18</a:t>
            </a:fld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04A92F9-3741-4634-89B6-8622F1EECFEA}"/>
              </a:ext>
            </a:extLst>
          </p:cNvPr>
          <p:cNvCxnSpPr/>
          <p:nvPr/>
        </p:nvCxnSpPr>
        <p:spPr>
          <a:xfrm>
            <a:off x="2723949" y="4109987"/>
            <a:ext cx="1010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95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44476"/>
            <a:ext cx="7981950" cy="117475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Interlocuteurs à l’IAE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517" y="1401445"/>
            <a:ext cx="8858856" cy="4399915"/>
          </a:xfrm>
        </p:spPr>
        <p:txBody>
          <a:bodyPr>
            <a:normAutofit fontScale="77500" lnSpcReduction="20000"/>
          </a:bodyPr>
          <a:lstStyle/>
          <a:p>
            <a:pPr marL="714375" algn="l"/>
            <a:r>
              <a:rPr lang="fr-FR" sz="5000" b="1" dirty="0">
                <a:solidFill>
                  <a:srgbClr val="808080"/>
                </a:solidFill>
              </a:rPr>
              <a:t>Coordination administrative  </a:t>
            </a:r>
          </a:p>
          <a:p>
            <a:pPr marL="714375" algn="l"/>
            <a:r>
              <a:rPr lang="fr-FR" sz="5000" b="1" dirty="0">
                <a:solidFill>
                  <a:srgbClr val="808080"/>
                </a:solidFill>
              </a:rPr>
              <a:t>			RI IAE</a:t>
            </a:r>
          </a:p>
          <a:p>
            <a:pPr marL="714375" lvl="1" algn="l"/>
            <a:r>
              <a:rPr lang="fr-FR" sz="5000" b="1" dirty="0">
                <a:solidFill>
                  <a:srgbClr val="808080"/>
                </a:solidFill>
              </a:rPr>
              <a:t>Camille </a:t>
            </a:r>
            <a:r>
              <a:rPr lang="fr-FR" sz="5000" b="1" dirty="0" err="1">
                <a:solidFill>
                  <a:srgbClr val="808080"/>
                </a:solidFill>
              </a:rPr>
              <a:t>Ravet</a:t>
            </a:r>
            <a:r>
              <a:rPr lang="fr-FR" sz="5000" dirty="0">
                <a:solidFill>
                  <a:srgbClr val="808080"/>
                </a:solidFill>
              </a:rPr>
              <a:t>, </a:t>
            </a:r>
          </a:p>
          <a:p>
            <a:pPr marL="714375" lvl="1" algn="l"/>
            <a:r>
              <a:rPr lang="fr-FR" sz="2900" dirty="0">
                <a:solidFill>
                  <a:srgbClr val="808080"/>
                </a:solidFill>
              </a:rPr>
              <a:t>responsable Relations Internationales IAE Chambéry </a:t>
            </a:r>
          </a:p>
          <a:p>
            <a:pPr marL="714375" lvl="1" algn="l"/>
            <a:endParaRPr lang="fr-FR" sz="5000" dirty="0">
              <a:solidFill>
                <a:srgbClr val="808080"/>
              </a:solidFill>
            </a:endParaRPr>
          </a:p>
          <a:p>
            <a:pPr marL="714375" lvl="1" algn="l"/>
            <a:r>
              <a:rPr lang="fr-FR" sz="5000" b="1" dirty="0">
                <a:solidFill>
                  <a:srgbClr val="808080"/>
                </a:solidFill>
              </a:rPr>
              <a:t>Marta Borchio </a:t>
            </a:r>
            <a:r>
              <a:rPr lang="fr-FR" sz="2300" dirty="0">
                <a:solidFill>
                  <a:srgbClr val="808080"/>
                </a:solidFill>
              </a:rPr>
              <a:t>coordinatrice internationale IAE Chambéry </a:t>
            </a:r>
          </a:p>
          <a:p>
            <a:pPr marL="714375" lvl="1" algn="l"/>
            <a:r>
              <a:rPr lang="fr-FR" sz="4600" b="1" dirty="0">
                <a:solidFill>
                  <a:srgbClr val="808080"/>
                </a:solidFill>
                <a:hlinkClick r:id="rId3"/>
              </a:rPr>
              <a:t>international-chy.iae@univ-savoie.fr</a:t>
            </a:r>
            <a:endParaRPr lang="fr-FR" sz="4600" b="1" dirty="0">
              <a:solidFill>
                <a:srgbClr val="808080"/>
              </a:solidFill>
            </a:endParaRPr>
          </a:p>
          <a:p>
            <a:pPr marL="714375" lvl="1" algn="l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8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33526"/>
            <a:ext cx="7772400" cy="207645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REUNION D’INFORMATION </a:t>
            </a:r>
            <a:br>
              <a:rPr lang="fr-FR" dirty="0"/>
            </a:br>
            <a:r>
              <a:rPr lang="fr-FR" dirty="0"/>
              <a:t>ECHANGES INTERNATIONAUX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Mobilités 2021-2022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2</a:t>
            </a:fld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1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5325" y="228600"/>
            <a:ext cx="7772400" cy="1323975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r-FR" dirty="0"/>
              <a:t>Introduction – mise au point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4837" y="1741139"/>
            <a:ext cx="7934325" cy="4067175"/>
          </a:xfrm>
        </p:spPr>
        <p:txBody>
          <a:bodyPr>
            <a:normAutofit/>
          </a:bodyPr>
          <a:lstStyle/>
          <a:p>
            <a:r>
              <a:rPr lang="fr-FR" u="sng" dirty="0"/>
              <a:t>Vocabulaire</a:t>
            </a:r>
            <a:r>
              <a:rPr lang="fr-FR" dirty="0"/>
              <a:t>: « Mobilité étudiante » « études intégrées » </a:t>
            </a:r>
          </a:p>
          <a:p>
            <a:r>
              <a:rPr lang="fr-FR" dirty="0"/>
              <a:t>« sortante /</a:t>
            </a:r>
            <a:r>
              <a:rPr lang="fr-FR" dirty="0" err="1"/>
              <a:t>outgoing</a:t>
            </a:r>
            <a:r>
              <a:rPr lang="fr-FR" dirty="0"/>
              <a:t> »:</a:t>
            </a:r>
          </a:p>
          <a:p>
            <a:r>
              <a:rPr lang="fr-FR" dirty="0"/>
              <a:t>Erasmus+, ISEP, BCI… accords bilatéraux </a:t>
            </a:r>
          </a:p>
          <a:p>
            <a:r>
              <a:rPr lang="fr-FR" dirty="0"/>
              <a:t>(frais, diplôme, démarches, aides..)</a:t>
            </a:r>
          </a:p>
          <a:p>
            <a:endParaRPr lang="fr-FR" dirty="0"/>
          </a:p>
          <a:p>
            <a:r>
              <a:rPr lang="fr-FR" dirty="0" smtClean="0">
                <a:solidFill>
                  <a:schemeClr val="tx1"/>
                </a:solidFill>
              </a:rPr>
              <a:t>CITHEME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L3 </a:t>
            </a:r>
            <a:r>
              <a:rPr lang="fr-FR" dirty="0">
                <a:solidFill>
                  <a:schemeClr val="tx1"/>
                </a:solidFill>
              </a:rPr>
              <a:t>pour départs M1 sem7 </a:t>
            </a:r>
          </a:p>
          <a:p>
            <a:r>
              <a:rPr lang="fr-FR" dirty="0">
                <a:solidFill>
                  <a:schemeClr val="tx1"/>
                </a:solidFill>
              </a:rPr>
              <a:t>sauf MEH et ITM (départs respectivement sem8 et sem9)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26/11/2020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Mobilité Sortante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5458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6700"/>
            <a:ext cx="7772400" cy="147637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POURQUOI  Partir?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3875" y="1419225"/>
            <a:ext cx="8058150" cy="4219575"/>
          </a:xfrm>
        </p:spPr>
        <p:txBody>
          <a:bodyPr>
            <a:normAutofit/>
          </a:bodyPr>
          <a:lstStyle/>
          <a:p>
            <a:pPr marL="342900" lvl="0" indent="-342900" algn="l">
              <a:buFontTx/>
              <a:buChar char="-"/>
            </a:pPr>
            <a:r>
              <a:rPr lang="fr-FR" sz="2100" b="1" dirty="0">
                <a:solidFill>
                  <a:schemeClr val="tx1"/>
                </a:solidFill>
              </a:rPr>
              <a:t>langues</a:t>
            </a: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100" dirty="0">
                <a:solidFill>
                  <a:srgbClr val="808080"/>
                </a:solidFill>
              </a:rPr>
              <a:t>(anglais / allemand / espagnol / italien / autre…)</a:t>
            </a:r>
          </a:p>
          <a:p>
            <a:pPr lvl="0" algn="l"/>
            <a:r>
              <a:rPr lang="fr-FR" sz="2100" dirty="0">
                <a:solidFill>
                  <a:srgbClr val="808080"/>
                </a:solidFill>
              </a:rPr>
              <a:t>	Niveau requis</a:t>
            </a:r>
          </a:p>
          <a:p>
            <a:pPr marL="342900" lvl="0" indent="-342900" algn="l">
              <a:buFontTx/>
              <a:buChar char="-"/>
            </a:pPr>
            <a:r>
              <a:rPr lang="fr-FR" sz="2100" b="1" dirty="0">
                <a:solidFill>
                  <a:schemeClr val="tx1"/>
                </a:solidFill>
              </a:rPr>
              <a:t>Étudier le sujet / autrement</a:t>
            </a:r>
            <a:r>
              <a:rPr lang="fr-FR" sz="2100" dirty="0">
                <a:solidFill>
                  <a:srgbClr val="808080"/>
                </a:solidFill>
              </a:rPr>
              <a:t> (ce sujet, pédagogie… )</a:t>
            </a:r>
          </a:p>
          <a:p>
            <a:pPr marL="342900" lvl="0" indent="-342900" algn="l">
              <a:buFontTx/>
              <a:buChar char="-"/>
            </a:pPr>
            <a:r>
              <a:rPr lang="fr-FR" sz="2100" b="1" dirty="0">
                <a:solidFill>
                  <a:schemeClr val="tx1"/>
                </a:solidFill>
              </a:rPr>
              <a:t>Expérience </a:t>
            </a:r>
            <a:r>
              <a:rPr lang="fr-FR" sz="2100" dirty="0">
                <a:solidFill>
                  <a:srgbClr val="808080"/>
                </a:solidFill>
              </a:rPr>
              <a:t>(pas des vacances!)</a:t>
            </a:r>
            <a:endParaRPr lang="fr-FR" sz="2100" dirty="0">
              <a:solidFill>
                <a:schemeClr val="tx1"/>
              </a:solidFill>
            </a:endParaRPr>
          </a:p>
          <a:p>
            <a:pPr lvl="0" algn="l"/>
            <a:r>
              <a:rPr lang="fr-FR" sz="2100" b="1" dirty="0">
                <a:solidFill>
                  <a:schemeClr val="tx1"/>
                </a:solidFill>
                <a:sym typeface="Wingdings" panose="05000000000000000000" pitchFamily="2" charset="2"/>
              </a:rPr>
              <a:t> construire un parcours</a:t>
            </a:r>
            <a:endParaRPr lang="fr-FR" sz="2100" dirty="0">
              <a:solidFill>
                <a:srgbClr val="EF334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Réf.: Mobilité 2021/2022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A3D05-9DB4-4E57-BD77-FEEE4A6EA02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 nn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2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44476"/>
            <a:ext cx="7981950" cy="117475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Le volet international de votre parcours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647700" y="1623060"/>
          <a:ext cx="7981950" cy="383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36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132397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Construire votre projet et candidater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89560" y="1562100"/>
            <a:ext cx="9433560" cy="4587179"/>
          </a:xfrm>
        </p:spPr>
        <p:txBody>
          <a:bodyPr>
            <a:normAutofit/>
          </a:bodyPr>
          <a:lstStyle/>
          <a:p>
            <a:pPr marL="1257300" lvl="0" indent="-342900" algn="l">
              <a:buFont typeface="Arial" pitchFamily="34" charset="0"/>
              <a:buChar char="•"/>
            </a:pPr>
            <a:endParaRPr lang="fr-FR" sz="2000" dirty="0">
              <a:solidFill>
                <a:srgbClr val="FF0000"/>
              </a:solidFill>
            </a:endParaRPr>
          </a:p>
          <a:p>
            <a:pPr marL="1257300" lvl="0" indent="-342900" algn="l">
              <a:buFont typeface="Arial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Réfléchir </a:t>
            </a:r>
            <a:r>
              <a:rPr lang="fr-FR" sz="1600" dirty="0">
                <a:solidFill>
                  <a:srgbClr val="808080"/>
                </a:solidFill>
              </a:rPr>
              <a:t>sur vos objectifs</a:t>
            </a:r>
          </a:p>
          <a:p>
            <a:pPr marL="1257300" lvl="0" indent="-342900" algn="l">
              <a:buFont typeface="Arial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Vous renseigner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Visiter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>
                <a:solidFill>
                  <a:srgbClr val="808080"/>
                </a:solidFill>
              </a:rPr>
              <a:t>les sites web des universités partenaires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Echanger sur vos projets </a:t>
            </a:r>
            <a:r>
              <a:rPr lang="fr-FR" sz="1600" dirty="0">
                <a:solidFill>
                  <a:srgbClr val="808080"/>
                </a:solidFill>
              </a:rPr>
              <a:t>avec les enseignants responsables avant le rendu des candidatures + les étudiants IAE revenus de ces mobilités</a:t>
            </a:r>
          </a:p>
          <a:p>
            <a:pPr marL="1257300" indent="-342900" algn="l">
              <a:buFont typeface="Arial" pitchFamily="34" charset="0"/>
              <a:buChar char="•"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Préparer le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dossier de candidature en ligne</a:t>
            </a:r>
            <a:endParaRPr lang="fr-F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Respecter - </a:t>
            </a:r>
            <a:r>
              <a:rPr lang="fr-FR" sz="1600" dirty="0">
                <a:solidFill>
                  <a:srgbClr val="939598"/>
                </a:solidFill>
              </a:rPr>
              <a:t>le </a:t>
            </a:r>
            <a:r>
              <a:rPr lang="fr-FR" sz="1600" dirty="0" err="1">
                <a:solidFill>
                  <a:srgbClr val="939598"/>
                </a:solidFill>
              </a:rPr>
              <a:t>dépt</a:t>
            </a:r>
            <a:r>
              <a:rPr lang="fr-FR" sz="1600" dirty="0">
                <a:solidFill>
                  <a:srgbClr val="939598"/>
                </a:solidFill>
              </a:rPr>
              <a:t>, le niveau L3/M1 et niveau de langue requis (voir tableau)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Indiquer vos universités de préférences</a:t>
            </a:r>
            <a:r>
              <a:rPr lang="fr-FR" sz="1600" dirty="0">
                <a:solidFill>
                  <a:srgbClr val="808080"/>
                </a:solidFill>
              </a:rPr>
              <a:t>.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Bien expliquer votre projet – </a:t>
            </a:r>
            <a:r>
              <a:rPr lang="fr-FR" sz="1600" dirty="0">
                <a:solidFill>
                  <a:srgbClr val="808080"/>
                </a:solidFill>
              </a:rPr>
              <a:t>dans la lettre de motivation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Inclure </a:t>
            </a:r>
            <a:r>
              <a:rPr lang="fr-FR" sz="1600" dirty="0">
                <a:solidFill>
                  <a:srgbClr val="939598"/>
                </a:solidFill>
              </a:rPr>
              <a:t>dans la candidature vos justificatifs de niveau de langue (SELF ou autres)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Veiller </a:t>
            </a:r>
            <a:r>
              <a:rPr lang="fr-FR" sz="1600" dirty="0">
                <a:solidFill>
                  <a:srgbClr val="939598"/>
                </a:solidFill>
              </a:rPr>
              <a:t>à ce que le dossier soit complet et soigné</a:t>
            </a:r>
          </a:p>
          <a:p>
            <a:pPr marL="1714500" lvl="1" indent="-342900" algn="l">
              <a:buFont typeface="Arial" pitchFamily="34" charset="0"/>
              <a:buChar char="•"/>
            </a:pP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Déposer</a:t>
            </a:r>
            <a:r>
              <a:rPr lang="fr-FR" sz="1600" dirty="0">
                <a:solidFill>
                  <a:srgbClr val="939598"/>
                </a:solidFill>
              </a:rPr>
              <a:t> le dossier en ligne </a:t>
            </a:r>
            <a:r>
              <a:rPr lang="fr-FR" sz="1400" b="1" dirty="0">
                <a:solidFill>
                  <a:srgbClr val="EF3340"/>
                </a:solidFill>
              </a:rPr>
              <a:t>au plus tard </a:t>
            </a:r>
            <a:r>
              <a:rPr lang="fr-FR" sz="1400" dirty="0">
                <a:solidFill>
                  <a:srgbClr val="EF3340"/>
                </a:solidFill>
              </a:rPr>
              <a:t>le 15 janvier 2021 à 12h</a:t>
            </a:r>
          </a:p>
          <a:p>
            <a:pPr marL="1257300" lvl="0" indent="-342900" algn="l">
              <a:buFont typeface="Arial" pitchFamily="34" charset="0"/>
              <a:buChar char="•"/>
            </a:pPr>
            <a:endParaRPr lang="fr-FR" sz="2100" dirty="0">
              <a:solidFill>
                <a:srgbClr val="939598"/>
              </a:solidFill>
            </a:endParaRPr>
          </a:p>
          <a:p>
            <a:endParaRPr lang="fr-FR" dirty="0">
              <a:solidFill>
                <a:srgbClr val="80808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6</a:t>
            </a:fld>
            <a:endParaRPr lang="fr-FR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85F18FA9-C337-4537-BC34-8106883D70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6262748"/>
                  </p:ext>
                </p:extLst>
              </p:nvPr>
            </p:nvGraphicFramePr>
            <p:xfrm>
              <a:off x="-3225800" y="1804670"/>
              <a:ext cx="2286000" cy="1714500"/>
            </p:xfrm>
            <a:graphic>
              <a:graphicData uri="http://schemas.microsoft.com/office/powerpoint/2016/slidezoom">
                <pslz:sldZm>
                  <pslz:sldZmObj sldId="301" cId="3075787160">
                    <pslz:zmPr id="{2CF7E0B0-397D-47DB-B333-A857C2E016E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diapositive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5F18FA9-C337-4537-BC34-8106883D70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25800" y="180467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787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8125"/>
            <a:ext cx="7772400" cy="132397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Où partir?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89560" y="1562100"/>
            <a:ext cx="9433560" cy="4587179"/>
          </a:xfrm>
        </p:spPr>
        <p:txBody>
          <a:bodyPr>
            <a:normAutofit/>
          </a:bodyPr>
          <a:lstStyle/>
          <a:p>
            <a:pPr marL="1257300" lvl="0" indent="-342900" algn="l">
              <a:buFont typeface="Arial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hlinkClick r:id="rId2"/>
              </a:rPr>
              <a:t>https://www.iae.univ-smb.fr/international/ou-partir-en-mobilite/centre-international-de-tourisme-hotellerie-et-management-des</a:t>
            </a:r>
            <a:endParaRPr lang="fr-FR" sz="2000" dirty="0">
              <a:solidFill>
                <a:srgbClr val="FF0000"/>
              </a:solidFill>
            </a:endParaRPr>
          </a:p>
          <a:p>
            <a:pPr marL="1257300" lvl="0" indent="-342900" algn="l">
              <a:buFont typeface="Arial" pitchFamily="34" charset="0"/>
              <a:buChar char="•"/>
            </a:pPr>
            <a:endParaRPr lang="fr-FR" sz="2000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80808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7</a:t>
            </a:fld>
            <a:endParaRPr lang="fr-FR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85F18FA9-C337-4537-BC34-8106883D70E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3225800" y="1804670"/>
              <a:ext cx="2286000" cy="1714500"/>
            </p:xfrm>
            <a:graphic>
              <a:graphicData uri="http://schemas.microsoft.com/office/powerpoint/2016/slidezoom">
                <pslz:sldZm>
                  <pslz:sldZmObj sldId="301" cId="3075787160">
                    <pslz:zmPr id="{2CF7E0B0-397D-47DB-B333-A857C2E016E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Zoom de diapositive 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5F18FA9-C337-4537-BC34-8106883D70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25800" y="180467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6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57174"/>
            <a:ext cx="7772400" cy="1000125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SITE INTERNET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472CD7-FBE7-408F-8FF4-95501D4E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81" y="1397668"/>
            <a:ext cx="8010838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44476"/>
            <a:ext cx="7981950" cy="1174750"/>
          </a:xfrm>
          <a:solidFill>
            <a:schemeClr val="bg2"/>
          </a:solidFill>
        </p:spPr>
        <p:txBody>
          <a:bodyPr/>
          <a:lstStyle/>
          <a:p>
            <a:r>
              <a:rPr lang="fr-FR" dirty="0"/>
              <a:t>Interlocuteurs à l’IAE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3412" y="1401445"/>
            <a:ext cx="7877175" cy="4399915"/>
          </a:xfrm>
        </p:spPr>
        <p:txBody>
          <a:bodyPr>
            <a:normAutofit fontScale="40000" lnSpcReduction="20000"/>
          </a:bodyPr>
          <a:lstStyle/>
          <a:p>
            <a:pPr marL="714375" lvl="1" algn="l">
              <a:spcAft>
                <a:spcPts val="600"/>
              </a:spcAft>
            </a:pPr>
            <a:r>
              <a:rPr lang="fr-FR" sz="5000" b="1" dirty="0">
                <a:solidFill>
                  <a:srgbClr val="808080"/>
                </a:solidFill>
              </a:rPr>
              <a:t>Responsables pédagogiques</a:t>
            </a:r>
          </a:p>
          <a:p>
            <a:pPr marL="714375" lvl="0" algn="l"/>
            <a:r>
              <a:rPr lang="fr-FR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Responsables d’échanges: professeurs de langues</a:t>
            </a:r>
          </a:p>
          <a:p>
            <a:pPr marL="714375" lvl="0" algn="l"/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rencontrer avant de déposer votre dossier de candidature</a:t>
            </a:r>
          </a:p>
          <a:p>
            <a:pPr marL="714375" lvl="0" algn="l"/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Florence.Besson-Reynaud@univ-smb.fr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714375" lvl="0" algn="l"/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Gretchen.Pascalis@univ-smb.fr</a:t>
            </a:r>
            <a:endParaRPr lang="fr-FR" sz="4400" dirty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marL="714375" lvl="0" algn="l"/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Nolwenn.Leliboux@univ-smb.fr</a:t>
            </a:r>
            <a:r>
              <a:rPr lang="fr-FR" sz="4400" dirty="0"/>
              <a:t>  (échanges hispanophones) </a:t>
            </a:r>
          </a:p>
          <a:p>
            <a:pPr algn="l"/>
            <a:r>
              <a:rPr lang="fr-FR" sz="4400" dirty="0"/>
              <a:t>			           	</a:t>
            </a:r>
            <a:endParaRPr lang="fr-FR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14375" algn="l"/>
            <a:r>
              <a:rPr lang="fr-FR" sz="4000" dirty="0"/>
              <a:t>	</a:t>
            </a:r>
            <a:endParaRPr lang="fr-FR" sz="4300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00"/>
              </a:highlight>
            </a:endParaRPr>
          </a:p>
          <a:p>
            <a:pPr marL="714375" lvl="1" algn="l"/>
            <a:endParaRPr lang="fr-FR" sz="4000" dirty="0">
              <a:solidFill>
                <a:srgbClr val="808080"/>
              </a:solidFill>
            </a:endParaRPr>
          </a:p>
          <a:p>
            <a:pPr marL="714375" lvl="1" algn="l"/>
            <a:endParaRPr lang="fr-FR" sz="4000" dirty="0">
              <a:solidFill>
                <a:srgbClr val="808080"/>
              </a:solidFill>
            </a:endParaRPr>
          </a:p>
          <a:p>
            <a:pPr marL="714375" lvl="1" algn="l">
              <a:spcAft>
                <a:spcPts val="600"/>
              </a:spcAft>
            </a:pPr>
            <a:r>
              <a:rPr lang="fr-FR" sz="5000" b="1" dirty="0">
                <a:solidFill>
                  <a:srgbClr val="808080"/>
                </a:solidFill>
              </a:rPr>
              <a:t>Coordination administrative  RI IAE</a:t>
            </a:r>
          </a:p>
          <a:p>
            <a:pPr marL="714375" lvl="1" algn="l"/>
            <a:r>
              <a:rPr lang="fr-FR" sz="4000" b="1" dirty="0">
                <a:solidFill>
                  <a:srgbClr val="808080"/>
                </a:solidFill>
              </a:rPr>
              <a:t>Camille </a:t>
            </a:r>
            <a:r>
              <a:rPr lang="fr-FR" sz="4000" b="1" dirty="0" err="1">
                <a:solidFill>
                  <a:srgbClr val="808080"/>
                </a:solidFill>
              </a:rPr>
              <a:t>Ravet</a:t>
            </a:r>
            <a:r>
              <a:rPr lang="fr-FR" sz="4000" dirty="0">
                <a:solidFill>
                  <a:srgbClr val="808080"/>
                </a:solidFill>
              </a:rPr>
              <a:t>, responsable du service des Relations Internationales</a:t>
            </a:r>
          </a:p>
          <a:p>
            <a:pPr marL="714375" lvl="1" algn="l"/>
            <a:r>
              <a:rPr lang="fr-FR" sz="4000" b="1" dirty="0">
                <a:solidFill>
                  <a:srgbClr val="808080"/>
                </a:solidFill>
              </a:rPr>
              <a:t>Marta Borchio </a:t>
            </a:r>
            <a:r>
              <a:rPr lang="fr-FR" sz="4000" dirty="0">
                <a:solidFill>
                  <a:srgbClr val="808080"/>
                </a:solidFill>
              </a:rPr>
              <a:t>coordinatrice </a:t>
            </a:r>
            <a:r>
              <a:rPr lang="fr-FR" sz="4000" dirty="0" err="1">
                <a:solidFill>
                  <a:srgbClr val="808080"/>
                </a:solidFill>
              </a:rPr>
              <a:t>intern</a:t>
            </a:r>
            <a:r>
              <a:rPr lang="fr-FR" sz="4000" dirty="0">
                <a:solidFill>
                  <a:srgbClr val="808080"/>
                </a:solidFill>
              </a:rPr>
              <a:t> IAE Chambéry </a:t>
            </a:r>
          </a:p>
          <a:p>
            <a:pPr marL="714375" lvl="1" algn="l"/>
            <a:r>
              <a:rPr lang="fr-FR" sz="4000" dirty="0">
                <a:solidFill>
                  <a:srgbClr val="808080"/>
                </a:solidFill>
                <a:hlinkClick r:id="rId6"/>
              </a:rPr>
              <a:t>international-chy.iae@univ-savoie.fr</a:t>
            </a:r>
            <a:endParaRPr lang="fr-FR" sz="4000" dirty="0">
              <a:solidFill>
                <a:srgbClr val="808080"/>
              </a:solidFill>
            </a:endParaRPr>
          </a:p>
          <a:p>
            <a:pPr marL="714375" lvl="1" algn="l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Réf.: Mobilité 2021/2022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3D05-9DB4-4E57-BD77-FEEE4A6EA02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1144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ame_ppt_IA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Trame_ppt_IAE</Template>
  <TotalTime>2446</TotalTime>
  <Words>787</Words>
  <Application>Microsoft Office PowerPoint</Application>
  <PresentationFormat>Affichage à l'écran (4:3)</PresentationFormat>
  <Paragraphs>199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Trame_ppt_IAE</vt:lpstr>
      <vt:lpstr>Clarté</vt:lpstr>
      <vt:lpstr>Présentation PowerPoint</vt:lpstr>
      <vt:lpstr>REUNION D’INFORMATION  ECHANGES INTERNATIONAUX</vt:lpstr>
      <vt:lpstr>Introduction – mise au point</vt:lpstr>
      <vt:lpstr>POURQUOI  Partir?</vt:lpstr>
      <vt:lpstr>Le volet international de votre parcours</vt:lpstr>
      <vt:lpstr>Construire votre projet et candidater</vt:lpstr>
      <vt:lpstr>Où partir?</vt:lpstr>
      <vt:lpstr>SITE INTERNET</vt:lpstr>
      <vt:lpstr>Interlocuteurs à l’IAE</vt:lpstr>
      <vt:lpstr>Université Savoie Mont Blanc</vt:lpstr>
      <vt:lpstr>Interlocuteurs démarches administratives</vt:lpstr>
      <vt:lpstr>à la Direction des  Relations Internationales (DRI) USMB</vt:lpstr>
      <vt:lpstr>Timeline</vt:lpstr>
      <vt:lpstr>ATTENTION !</vt:lpstr>
      <vt:lpstr>PROCEDURE</vt:lpstr>
      <vt:lpstr>LE CONTRAT D’ETUDE ou  LEARNING AGREEMENT</vt:lpstr>
      <vt:lpstr>LES FINANCEMENTS</vt:lpstr>
      <vt:lpstr>TEST DE LANGUE</vt:lpstr>
      <vt:lpstr>Interlocuteurs à l’IAE</vt:lpstr>
    </vt:vector>
  </TitlesOfParts>
  <Company>UDS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afili</dc:creator>
  <cp:lastModifiedBy>RI_IAE_JCB</cp:lastModifiedBy>
  <cp:revision>130</cp:revision>
  <cp:lastPrinted>2016-09-20T13:34:16Z</cp:lastPrinted>
  <dcterms:created xsi:type="dcterms:W3CDTF">2015-09-10T10:01:18Z</dcterms:created>
  <dcterms:modified xsi:type="dcterms:W3CDTF">2020-11-19T05:23:02Z</dcterms:modified>
</cp:coreProperties>
</file>